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312" r:id="rId3"/>
    <p:sldId id="262" r:id="rId4"/>
    <p:sldId id="273" r:id="rId5"/>
    <p:sldId id="274" r:id="rId6"/>
    <p:sldId id="275" r:id="rId7"/>
    <p:sldId id="277" r:id="rId8"/>
    <p:sldId id="276" r:id="rId9"/>
    <p:sldId id="288" r:id="rId10"/>
    <p:sldId id="296" r:id="rId11"/>
    <p:sldId id="260" r:id="rId12"/>
    <p:sldId id="271" r:id="rId13"/>
    <p:sldId id="299" r:id="rId14"/>
    <p:sldId id="261" r:id="rId15"/>
    <p:sldId id="279" r:id="rId16"/>
    <p:sldId id="270" r:id="rId17"/>
    <p:sldId id="278" r:id="rId18"/>
    <p:sldId id="292" r:id="rId19"/>
    <p:sldId id="293" r:id="rId20"/>
    <p:sldId id="294" r:id="rId21"/>
    <p:sldId id="310" r:id="rId22"/>
    <p:sldId id="280" r:id="rId23"/>
    <p:sldId id="282" r:id="rId24"/>
    <p:sldId id="283" r:id="rId25"/>
    <p:sldId id="285" r:id="rId26"/>
    <p:sldId id="286" r:id="rId27"/>
    <p:sldId id="289" r:id="rId28"/>
    <p:sldId id="287" r:id="rId29"/>
    <p:sldId id="295" r:id="rId30"/>
    <p:sldId id="298" r:id="rId31"/>
    <p:sldId id="311" r:id="rId32"/>
    <p:sldId id="300" r:id="rId33"/>
    <p:sldId id="305" r:id="rId34"/>
    <p:sldId id="301" r:id="rId35"/>
    <p:sldId id="302" r:id="rId36"/>
    <p:sldId id="308" r:id="rId37"/>
    <p:sldId id="306" r:id="rId38"/>
    <p:sldId id="307" r:id="rId39"/>
    <p:sldId id="257" r:id="rId40"/>
    <p:sldId id="258" r:id="rId41"/>
    <p:sldId id="284" r:id="rId42"/>
    <p:sldId id="263" r:id="rId43"/>
    <p:sldId id="291" r:id="rId44"/>
    <p:sldId id="309" r:id="rId45"/>
    <p:sldId id="29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10" d="100"/>
          <a:sy n="110"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wmf>
</file>

<file path=ppt/media/image11.wmf>
</file>

<file path=ppt/media/image12.png>
</file>

<file path=ppt/media/image13.png>
</file>

<file path=ppt/media/image14.png>
</file>

<file path=ppt/media/image15.png>
</file>

<file path=ppt/media/image16.wmf>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png>
</file>

<file path=ppt/media/image48.wmf>
</file>

<file path=ppt/media/image49.wmf>
</file>

<file path=ppt/media/image5.wmf>
</file>

<file path=ppt/media/image50.wmf>
</file>

<file path=ppt/media/image51.wmf>
</file>

<file path=ppt/media/image52.wmf>
</file>

<file path=ppt/media/image53.wmf>
</file>

<file path=ppt/media/image54.png>
</file>

<file path=ppt/media/image55.wmf>
</file>

<file path=ppt/media/image56.wmf>
</file>

<file path=ppt/media/image57.png>
</file>

<file path=ppt/media/image58.png>
</file>

<file path=ppt/media/image59.png>
</file>

<file path=ppt/media/image6.wmf>
</file>

<file path=ppt/media/image60.png>
</file>

<file path=ppt/media/image7.wm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35508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5071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3355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39971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72309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12394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620686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6979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503139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2C43C9-7A35-4BC1-9E50-4124FC728E52}" type="datetimeFigureOut">
              <a:rPr lang="en-US" smtClean="0"/>
              <a:t>5/9/2023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2244502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80539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2C43C9-7A35-4BC1-9E50-4124FC728E52}" type="datetimeFigureOut">
              <a:rPr lang="en-US" smtClean="0"/>
              <a:t>5/9/2023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985389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2C43C9-7A35-4BC1-9E50-4124FC728E52}" type="datetimeFigureOut">
              <a:rPr lang="en-US" smtClean="0"/>
              <a:t>5/9/2023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31045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C43C9-7A35-4BC1-9E50-4124FC728E52}" type="datetimeFigureOut">
              <a:rPr lang="en-US" smtClean="0"/>
              <a:t>5/9/2023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747678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87517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2C43C9-7A35-4BC1-9E50-4124FC728E52}" type="datetimeFigureOut">
              <a:rPr lang="en-US" smtClean="0"/>
              <a:t>5/9/2023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60D2E-2CC7-49BB-AED9-7B299BAD6ABC}" type="slidenum">
              <a:rPr lang="en-US" smtClean="0"/>
              <a:t>‹#›</a:t>
            </a:fld>
            <a:endParaRPr lang="en-US"/>
          </a:p>
        </p:txBody>
      </p:sp>
    </p:spTree>
    <p:extLst>
      <p:ext uri="{BB962C8B-B14F-4D97-AF65-F5344CB8AC3E}">
        <p14:creationId xmlns:p14="http://schemas.microsoft.com/office/powerpoint/2010/main" val="185376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2C43C9-7A35-4BC1-9E50-4124FC728E52}" type="datetimeFigureOut">
              <a:rPr lang="en-US" smtClean="0"/>
              <a:t>5/9/2023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C60D2E-2CC7-49BB-AED9-7B299BAD6ABC}" type="slidenum">
              <a:rPr lang="en-US" smtClean="0"/>
              <a:t>‹#›</a:t>
            </a:fld>
            <a:endParaRPr lang="en-US"/>
          </a:p>
        </p:txBody>
      </p:sp>
    </p:spTree>
    <p:extLst>
      <p:ext uri="{BB962C8B-B14F-4D97-AF65-F5344CB8AC3E}">
        <p14:creationId xmlns:p14="http://schemas.microsoft.com/office/powerpoint/2010/main" val="322077349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4.wmf"/><Relationship Id="rId7" Type="http://schemas.openxmlformats.org/officeDocument/2006/relationships/image" Target="../media/image6.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5.wmf"/><Relationship Id="rId4" Type="http://schemas.openxmlformats.org/officeDocument/2006/relationships/oleObject" Target="../embeddings/oleObject2.bin"/><Relationship Id="rId9"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wesomeYuer/VectorDataBases.Performance/blob/master/readme.md" TargetMode="External"/><Relationship Id="rId2" Type="http://schemas.openxmlformats.org/officeDocument/2006/relationships/hyperlink" Target="https://github.com/AwesomeYuer/VectorDataBases.Performance/blob/master/manual.md"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wmf"/><Relationship Id="rId5" Type="http://schemas.openxmlformats.org/officeDocument/2006/relationships/oleObject" Target="../embeddings/oleObject6.bin"/><Relationship Id="rId4" Type="http://schemas.openxmlformats.org/officeDocument/2006/relationships/image" Target="../media/image10.w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github.com/qdrant/qdrant-web-u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semantic-kernel/the-power-of-persistent-memory-with-semantic-kernel-and-qdrant-vector-database/" TargetMode="External"/><Relationship Id="rId2" Type="http://schemas.openxmlformats.org/officeDocument/2006/relationships/hyperlink" Target="https://github.com/Azure-Samples/qdrant-azure" TargetMode="External"/><Relationship Id="rId1" Type="http://schemas.openxmlformats.org/officeDocument/2006/relationships/slideLayout" Target="../slideLayouts/slideLayout2.xml"/><Relationship Id="rId4" Type="http://schemas.openxmlformats.org/officeDocument/2006/relationships/hyperlink" Target="https://devblogs.microsoft.com/semantic-kernel/qdran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wesomeYuer/openai-cookbook-python/blob/main/examples/vector_databases/Using_vector_databases_for_embeddings_search.ipynb" TargetMode="External"/><Relationship Id="rId2" Type="http://schemas.openxmlformats.org/officeDocument/2006/relationships/hyperlink" Target="https://github.com/AwesomeYuer/openai-cookbook-python/tree/main/examples/vector_databas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9.bin"/><Relationship Id="rId1" Type="http://schemas.openxmlformats.org/officeDocument/2006/relationships/slideLayout" Target="../slideLayouts/slideLayout2.xml"/><Relationship Id="rId6" Type="http://schemas.openxmlformats.org/officeDocument/2006/relationships/oleObject" Target="../embeddings/oleObject11.bin"/><Relationship Id="rId5" Type="http://schemas.openxmlformats.org/officeDocument/2006/relationships/image" Target="../media/image38.wmf"/><Relationship Id="rId4" Type="http://schemas.openxmlformats.org/officeDocument/2006/relationships/oleObject" Target="../embeddings/oleObject10.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40.wmf"/><Relationship Id="rId7" Type="http://schemas.openxmlformats.org/officeDocument/2006/relationships/image" Target="../media/image42.wmf"/><Relationship Id="rId2" Type="http://schemas.openxmlformats.org/officeDocument/2006/relationships/oleObject" Target="../embeddings/oleObject12.bin"/><Relationship Id="rId1" Type="http://schemas.openxmlformats.org/officeDocument/2006/relationships/slideLayout" Target="../slideLayouts/slideLayout2.xml"/><Relationship Id="rId6" Type="http://schemas.openxmlformats.org/officeDocument/2006/relationships/oleObject" Target="../embeddings/oleObject14.bin"/><Relationship Id="rId5" Type="http://schemas.openxmlformats.org/officeDocument/2006/relationships/image" Target="../media/image41.wmf"/><Relationship Id="rId4" Type="http://schemas.openxmlformats.org/officeDocument/2006/relationships/oleObject" Target="../embeddings/oleObject13.bin"/><Relationship Id="rId9" Type="http://schemas.openxmlformats.org/officeDocument/2006/relationships/image" Target="../media/image43.wmf"/></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4.wmf"/><Relationship Id="rId7" Type="http://schemas.openxmlformats.org/officeDocument/2006/relationships/image" Target="../media/image46.wmf"/><Relationship Id="rId2" Type="http://schemas.openxmlformats.org/officeDocument/2006/relationships/oleObject" Target="../embeddings/oleObject16.bin"/><Relationship Id="rId1" Type="http://schemas.openxmlformats.org/officeDocument/2006/relationships/slideLayout" Target="../slideLayouts/slideLayout2.xml"/><Relationship Id="rId6" Type="http://schemas.openxmlformats.org/officeDocument/2006/relationships/oleObject" Target="../embeddings/oleObject18.bin"/><Relationship Id="rId5" Type="http://schemas.openxmlformats.org/officeDocument/2006/relationships/image" Target="../media/image45.wmf"/><Relationship Id="rId4" Type="http://schemas.openxmlformats.org/officeDocument/2006/relationships/oleObject" Target="../embeddings/oleObject17.bin"/></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image" Target="../media/image48.wmf"/><Relationship Id="rId7" Type="http://schemas.openxmlformats.org/officeDocument/2006/relationships/image" Target="../media/image50.wmf"/><Relationship Id="rId2" Type="http://schemas.openxmlformats.org/officeDocument/2006/relationships/oleObject" Target="../embeddings/oleObject19.bin"/><Relationship Id="rId1" Type="http://schemas.openxmlformats.org/officeDocument/2006/relationships/slideLayout" Target="../slideLayouts/slideLayout2.xml"/><Relationship Id="rId6" Type="http://schemas.openxmlformats.org/officeDocument/2006/relationships/oleObject" Target="../embeddings/oleObject21.bin"/><Relationship Id="rId5" Type="http://schemas.openxmlformats.org/officeDocument/2006/relationships/image" Target="../media/image49.wmf"/><Relationship Id="rId4" Type="http://schemas.openxmlformats.org/officeDocument/2006/relationships/oleObject" Target="../embeddings/oleObject20.bin"/><Relationship Id="rId9" Type="http://schemas.openxmlformats.org/officeDocument/2006/relationships/image" Target="../media/image51.wmf"/></Relationships>
</file>

<file path=ppt/slides/_rels/slide37.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hyperlink" Target="https://redis.io/resources/clients/" TargetMode="External"/><Relationship Id="rId1" Type="http://schemas.openxmlformats.org/officeDocument/2006/relationships/slideLayout" Target="../slideLayouts/slideLayout2.xml"/><Relationship Id="rId4" Type="http://schemas.openxmlformats.org/officeDocument/2006/relationships/image" Target="../media/image53.wmf"/></Relationships>
</file>

<file path=ppt/slides/_rels/slide39.xml.rels><?xml version="1.0" encoding="UTF-8" standalone="yes"?>
<Relationships xmlns="http://schemas.openxmlformats.org/package/2006/relationships"><Relationship Id="rId3" Type="http://schemas.openxmlformats.org/officeDocument/2006/relationships/image" Target="../media/image54.png"/><Relationship Id="rId7" Type="http://schemas.openxmlformats.org/officeDocument/2006/relationships/image" Target="../media/image56.wmf"/><Relationship Id="rId2" Type="http://schemas.openxmlformats.org/officeDocument/2006/relationships/hyperlink" Target="https://learn.microsoft.com/en-us/azure/azure-cache-for-redis/cache-redis-modules#scope-of-redis-modules" TargetMode="External"/><Relationship Id="rId1" Type="http://schemas.openxmlformats.org/officeDocument/2006/relationships/slideLayout" Target="../slideLayouts/slideLayout2.xml"/><Relationship Id="rId6" Type="http://schemas.openxmlformats.org/officeDocument/2006/relationships/oleObject" Target="../embeddings/oleObject26.bin"/><Relationship Id="rId5" Type="http://schemas.openxmlformats.org/officeDocument/2006/relationships/image" Target="../media/image55.wmf"/><Relationship Id="rId4" Type="http://schemas.openxmlformats.org/officeDocument/2006/relationships/oleObject" Target="../embeddings/oleObject25.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learn.microsoft.com/en-us/azure/postgresql/flexible-server/concepts-extensions"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AwesomeYuer/semantic-kernel-self-learning-notebooks" TargetMode="External"/><Relationship Id="rId2" Type="http://schemas.openxmlformats.org/officeDocument/2006/relationships/hyperlink" Target="https://github.com/AwesomeYuer/openai-cookbook-python/tree/dev/examples/vector_databases/redi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AwesomeYuer/VectorDataBases.Performance/blob/master/manual.md" TargetMode="External"/><Relationship Id="rId2" Type="http://schemas.openxmlformats.org/officeDocument/2006/relationships/hyperlink" Target="https://github.com/AwesomeYuer/gpt3.5-turbo-pgvector" TargetMode="External"/><Relationship Id="rId1" Type="http://schemas.openxmlformats.org/officeDocument/2006/relationships/slideLayout" Target="../slideLayouts/slideLayout2.xml"/><Relationship Id="rId4" Type="http://schemas.openxmlformats.org/officeDocument/2006/relationships/hyperlink" Target="https://github.com/AwesomeYuer/VectorDataBases.Performance/blob/master/readme.m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mslib/hnswlib/blob/master/ALGO_PARAMS.md" TargetMode="External"/><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hyperlink" Target="https://github.com/nmslib/hnswlib/blob/master/TESTING_RECALL.md" TargetMode="External"/><Relationship Id="rId5" Type="http://schemas.openxmlformats.org/officeDocument/2006/relationships/hyperlink" Target="https://milvus.io/docs/v1.1.1/index.md" TargetMode="External"/><Relationship Id="rId4" Type="http://schemas.openxmlformats.org/officeDocument/2006/relationships/hyperlink" Target="https://qdrant.tech/documentation/indexing/#vector-inde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gvector/pgvector" TargetMode="External"/><Relationship Id="rId2" Type="http://schemas.openxmlformats.org/officeDocument/2006/relationships/hyperlink" Target="https://github.com/qdrant/qdrant" TargetMode="External"/><Relationship Id="rId1" Type="http://schemas.openxmlformats.org/officeDocument/2006/relationships/slideLayout" Target="../slideLayouts/slideLayout2.xml"/><Relationship Id="rId5" Type="http://schemas.openxmlformats.org/officeDocument/2006/relationships/hyperlink" Target="https://redis.io/docs/stack/search/reference/vectors/" TargetMode="External"/><Relationship Id="rId4" Type="http://schemas.openxmlformats.org/officeDocument/2006/relationships/hyperlink" Target="https://github.com/milvus-io/milvu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wesomeYuer/openai-cookbook-python/tree/dev/examples/vector_databases/redis" TargetMode="External"/><Relationship Id="rId2" Type="http://schemas.openxmlformats.org/officeDocument/2006/relationships/hyperlink" Target="https://github.com/AwesomeYuer/VectorDataBases.Performance" TargetMode="External"/><Relationship Id="rId1" Type="http://schemas.openxmlformats.org/officeDocument/2006/relationships/slideLayout" Target="../slideLayouts/slideLayout2.xml"/><Relationship Id="rId5" Type="http://schemas.openxmlformats.org/officeDocument/2006/relationships/hyperlink" Target="https://github.com/AwesomeYuer/milvus-sample-notebooks" TargetMode="External"/><Relationship Id="rId4" Type="http://schemas.openxmlformats.org/officeDocument/2006/relationships/hyperlink" Target="https://github.com/RediSearch/RediSearch/blob/master/docs/docs/vecsim-hybrid_queries_example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B08F-4213-6F78-E619-448076FCD6C0}"/>
              </a:ext>
            </a:extLst>
          </p:cNvPr>
          <p:cNvSpPr>
            <a:spLocks noGrp="1"/>
          </p:cNvSpPr>
          <p:nvPr>
            <p:ph type="ctrTitle"/>
          </p:nvPr>
        </p:nvSpPr>
        <p:spPr>
          <a:xfrm>
            <a:off x="1226859" y="766355"/>
            <a:ext cx="9144000" cy="5794368"/>
          </a:xfrm>
        </p:spPr>
        <p:txBody>
          <a:bodyPr>
            <a:normAutofit fontScale="90000"/>
          </a:bodyPr>
          <a:lstStyle/>
          <a:p>
            <a:pPr algn="ctr"/>
            <a:r>
              <a:rPr lang="en-US" altLang="zh-CN" sz="4400" b="1" dirty="0">
                <a:latin typeface="微软雅黑" panose="020B0503020204020204" pitchFamily="34" charset="-122"/>
                <a:ea typeface="微软雅黑" panose="020B0503020204020204" pitchFamily="34" charset="-122"/>
              </a:rPr>
              <a:t>OpenAI Embeddings</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向量检索开源数据库产品</a:t>
            </a:r>
            <a:br>
              <a:rPr lang="en-US" altLang="zh-CN" sz="4400" b="1" dirty="0">
                <a:latin typeface="微软雅黑" panose="020B0503020204020204" pitchFamily="34" charset="-122"/>
                <a:ea typeface="微软雅黑" panose="020B0503020204020204" pitchFamily="34" charset="-122"/>
              </a:rPr>
            </a:br>
            <a:r>
              <a:rPr lang="zh-CN" altLang="en-US" sz="4400" b="1" dirty="0">
                <a:latin typeface="微软雅黑" panose="020B0503020204020204" pitchFamily="34" charset="-122"/>
                <a:ea typeface="微软雅黑" panose="020B0503020204020204" pitchFamily="34" charset="-122"/>
              </a:rPr>
              <a:t>性能初级评测与选型</a:t>
            </a:r>
            <a:br>
              <a:rPr lang="en-US" altLang="zh-CN" sz="4900" b="1" dirty="0">
                <a:latin typeface="微软雅黑" panose="020B0503020204020204" pitchFamily="34" charset="-122"/>
                <a:ea typeface="微软雅黑" panose="020B0503020204020204" pitchFamily="34" charset="-122"/>
              </a:rPr>
            </a:br>
            <a:r>
              <a:rPr lang="zh-CN" altLang="en-US" sz="700" b="1" dirty="0">
                <a:latin typeface="微软雅黑" panose="020B0503020204020204" pitchFamily="34" charset="-122"/>
                <a:ea typeface="微软雅黑" panose="020B0503020204020204" pitchFamily="34" charset="-122"/>
              </a:rPr>
              <a:t> </a:t>
            </a:r>
            <a:br>
              <a:rPr lang="en-US" altLang="zh-CN" sz="49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Redis + </a:t>
            </a:r>
            <a:r>
              <a:rPr lang="en-US" altLang="zh-CN" sz="3100" b="1" dirty="0" err="1">
                <a:latin typeface="微软雅黑" panose="020B0503020204020204" pitchFamily="34" charset="-122"/>
                <a:ea typeface="微软雅黑" panose="020B0503020204020204" pitchFamily="34" charset="-122"/>
              </a:rPr>
              <a:t>RediSearch</a:t>
            </a:r>
            <a:r>
              <a:rPr lang="en-US" altLang="zh-CN" sz="3100" b="1" dirty="0">
                <a:latin typeface="微软雅黑" panose="020B0503020204020204" pitchFamily="34" charset="-122"/>
                <a:ea typeface="微软雅黑" panose="020B0503020204020204" pitchFamily="34" charset="-122"/>
              </a:rPr>
              <a:t> Module</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PostgreSQL + </a:t>
            </a:r>
            <a:r>
              <a:rPr lang="en-US" altLang="zh-CN" sz="3100" b="1" dirty="0" err="1">
                <a:latin typeface="微软雅黑" panose="020B0503020204020204" pitchFamily="34" charset="-122"/>
                <a:ea typeface="微软雅黑" panose="020B0503020204020204" pitchFamily="34" charset="-122"/>
              </a:rPr>
              <a:t>PgVector</a:t>
            </a:r>
            <a:r>
              <a:rPr lang="en-US" altLang="zh-CN" sz="3100" b="1" dirty="0">
                <a:latin typeface="微软雅黑" panose="020B0503020204020204" pitchFamily="34" charset="-122"/>
                <a:ea typeface="微软雅黑" panose="020B0503020204020204" pitchFamily="34" charset="-122"/>
              </a:rPr>
              <a:t> Extension</a:t>
            </a:r>
            <a:br>
              <a:rPr lang="en-US" altLang="zh-CN" sz="3100" b="1" dirty="0">
                <a:latin typeface="微软雅黑" panose="020B0503020204020204" pitchFamily="34" charset="-122"/>
                <a:ea typeface="微软雅黑" panose="020B0503020204020204" pitchFamily="34" charset="-122"/>
              </a:rPr>
            </a:br>
            <a:r>
              <a:rPr lang="en-US" altLang="zh-CN" sz="3100" b="1" dirty="0">
                <a:latin typeface="微软雅黑" panose="020B0503020204020204" pitchFamily="34" charset="-122"/>
                <a:ea typeface="微软雅黑" panose="020B0503020204020204" pitchFamily="34" charset="-122"/>
              </a:rPr>
              <a:t>vs</a:t>
            </a:r>
            <a:br>
              <a:rPr lang="en-US" altLang="zh-CN" sz="3100" b="1" dirty="0">
                <a:latin typeface="微软雅黑" panose="020B0503020204020204" pitchFamily="34" charset="-122"/>
                <a:ea typeface="微软雅黑" panose="020B0503020204020204" pitchFamily="34" charset="-122"/>
              </a:rPr>
            </a:br>
            <a:r>
              <a:rPr lang="en-US" altLang="zh-CN" sz="3100" b="1" dirty="0" err="1">
                <a:solidFill>
                  <a:srgbClr val="FF0000"/>
                </a:solidFill>
                <a:latin typeface="微软雅黑" panose="020B0503020204020204" pitchFamily="34" charset="-122"/>
                <a:ea typeface="微软雅黑" panose="020B0503020204020204" pitchFamily="34" charset="-122"/>
              </a:rPr>
              <a:t>Qdrant</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vs</a:t>
            </a:r>
            <a:br>
              <a:rPr lang="en-US" altLang="zh-CN" sz="3100" b="1" dirty="0">
                <a:solidFill>
                  <a:srgbClr val="FF0000"/>
                </a:solidFill>
                <a:latin typeface="微软雅黑" panose="020B0503020204020204" pitchFamily="34" charset="-122"/>
                <a:ea typeface="微软雅黑" panose="020B0503020204020204" pitchFamily="34" charset="-122"/>
              </a:rPr>
            </a:br>
            <a:r>
              <a:rPr lang="en-US" altLang="zh-CN" sz="3100" b="1" dirty="0">
                <a:solidFill>
                  <a:srgbClr val="FF0000"/>
                </a:solidFill>
                <a:latin typeface="微软雅黑" panose="020B0503020204020204" pitchFamily="34" charset="-122"/>
                <a:ea typeface="微软雅黑" panose="020B0503020204020204" pitchFamily="34" charset="-122"/>
              </a:rPr>
              <a:t>Milvus</a:t>
            </a:r>
            <a:br>
              <a:rPr lang="en-US" altLang="zh-CN" dirty="0"/>
            </a:br>
            <a:endParaRPr lang="en-US" dirty="0"/>
          </a:p>
        </p:txBody>
      </p:sp>
      <p:sp>
        <p:nvSpPr>
          <p:cNvPr id="3" name="Subtitle 2">
            <a:extLst>
              <a:ext uri="{FF2B5EF4-FFF2-40B4-BE49-F238E27FC236}">
                <a16:creationId xmlns:a16="http://schemas.microsoft.com/office/drawing/2014/main" id="{B181925A-BCAE-DF0A-7DB8-FE58F78F0FDC}"/>
              </a:ext>
            </a:extLst>
          </p:cNvPr>
          <p:cNvSpPr>
            <a:spLocks noGrp="1"/>
          </p:cNvSpPr>
          <p:nvPr>
            <p:ph type="subTitle" idx="1"/>
          </p:nvPr>
        </p:nvSpPr>
        <p:spPr>
          <a:xfrm>
            <a:off x="2037806" y="4810352"/>
            <a:ext cx="9144000" cy="1655762"/>
          </a:xfrm>
        </p:spPr>
        <p:txBody>
          <a:bodyPr anchor="b"/>
          <a:lstStyle/>
          <a:p>
            <a:pPr algn="r"/>
            <a:endParaRPr lang="en-US" altLang="zh-CN" dirty="0">
              <a:latin typeface="微软雅黑" panose="020B0503020204020204" pitchFamily="34" charset="-122"/>
              <a:ea typeface="微软雅黑" panose="020B0503020204020204" pitchFamily="34" charset="-122"/>
            </a:endParaRPr>
          </a:p>
          <a:p>
            <a:pPr algn="r"/>
            <a:endParaRPr lang="en-US" altLang="zh-CN" dirty="0">
              <a:latin typeface="微软雅黑" panose="020B0503020204020204" pitchFamily="34" charset="-122"/>
              <a:ea typeface="微软雅黑" panose="020B0503020204020204" pitchFamily="34" charset="-122"/>
            </a:endParaRPr>
          </a:p>
          <a:p>
            <a:pPr algn="r"/>
            <a:r>
              <a:rPr lang="zh-CN" altLang="en-US" b="1" dirty="0">
                <a:solidFill>
                  <a:srgbClr val="0070C0"/>
                </a:solidFill>
                <a:latin typeface="微软雅黑" panose="020B0503020204020204" pitchFamily="34" charset="-122"/>
                <a:ea typeface="微软雅黑" panose="020B0503020204020204" pitchFamily="34" charset="-122"/>
              </a:rPr>
              <a:t>于斯人也</a:t>
            </a:r>
            <a:endParaRPr lang="en-US" altLang="zh-CN" b="1" dirty="0">
              <a:solidFill>
                <a:srgbClr val="0070C0"/>
              </a:solidFill>
              <a:latin typeface="微软雅黑" panose="020B0503020204020204" pitchFamily="34" charset="-122"/>
              <a:ea typeface="微软雅黑" panose="020B0503020204020204" pitchFamily="34" charset="-122"/>
            </a:endParaRPr>
          </a:p>
          <a:p>
            <a:pPr algn="r"/>
            <a:r>
              <a:rPr lang="en-US" altLang="zh-CN" b="1" dirty="0" err="1">
                <a:solidFill>
                  <a:srgbClr val="0070C0"/>
                </a:solidFill>
                <a:latin typeface="微软雅黑" panose="020B0503020204020204" pitchFamily="34" charset="-122"/>
                <a:ea typeface="微软雅黑" panose="020B0503020204020204" pitchFamily="34" charset="-122"/>
              </a:rPr>
              <a:t>AwesomeYuer@Microshaoft</a:t>
            </a:r>
            <a:endParaRPr 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4567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9966A-C162-DD47-E44D-190945BC262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.NET </a:t>
            </a:r>
            <a:r>
              <a:rPr lang="zh-CN" altLang="en-US" b="1" dirty="0">
                <a:latin typeface="微软雅黑" panose="020B0503020204020204" pitchFamily="34" charset="-122"/>
                <a:ea typeface="微软雅黑" panose="020B0503020204020204" pitchFamily="34" charset="-122"/>
              </a:rPr>
              <a:t>向量检索功能调用局部代码</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4B3DE827-E114-7A54-9EF6-82986B03F46E}"/>
              </a:ext>
            </a:extLst>
          </p:cNvPr>
          <p:cNvSpPr>
            <a:spLocks noGrp="1"/>
          </p:cNvSpPr>
          <p:nvPr>
            <p:ph idx="1"/>
          </p:nvPr>
        </p:nvSpPr>
        <p:spPr/>
        <p:txBody>
          <a:bodyPr/>
          <a:lstStyle/>
          <a:p>
            <a:endParaRPr lang="en-US">
              <a:latin typeface="微软雅黑" panose="020B0503020204020204" pitchFamily="34" charset="-122"/>
              <a:ea typeface="微软雅黑" panose="020B0503020204020204" pitchFamily="34" charset="-122"/>
            </a:endParaRPr>
          </a:p>
        </p:txBody>
      </p:sp>
      <p:graphicFrame>
        <p:nvGraphicFramePr>
          <p:cNvPr id="5" name="Object 4">
            <a:extLst>
              <a:ext uri="{FF2B5EF4-FFF2-40B4-BE49-F238E27FC236}">
                <a16:creationId xmlns:a16="http://schemas.microsoft.com/office/drawing/2014/main" id="{E7392290-369B-B869-A519-18AF1062948C}"/>
              </a:ext>
            </a:extLst>
          </p:cNvPr>
          <p:cNvGraphicFramePr>
            <a:graphicFrameLocks noChangeAspect="1"/>
          </p:cNvGraphicFramePr>
          <p:nvPr>
            <p:extLst>
              <p:ext uri="{D42A27DB-BD31-4B8C-83A1-F6EECF244321}">
                <p14:modId xmlns:p14="http://schemas.microsoft.com/office/powerpoint/2010/main" val="1997622581"/>
              </p:ext>
            </p:extLst>
          </p:nvPr>
        </p:nvGraphicFramePr>
        <p:xfrm>
          <a:off x="268720" y="1825625"/>
          <a:ext cx="4739771" cy="4248289"/>
        </p:xfrm>
        <a:graphic>
          <a:graphicData uri="http://schemas.openxmlformats.org/presentationml/2006/ole">
            <mc:AlternateContent xmlns:mc="http://schemas.openxmlformats.org/markup-compatibility/2006">
              <mc:Choice xmlns:v="urn:schemas-microsoft-com:vml" Requires="v">
                <p:oleObj r:id="rId2" imgW="6705720" imgH="6010200" progId="">
                  <p:embed/>
                </p:oleObj>
              </mc:Choice>
              <mc:Fallback>
                <p:oleObj r:id="rId2" imgW="6705720" imgH="6010200" progId="">
                  <p:embed/>
                  <p:pic>
                    <p:nvPicPr>
                      <p:cNvPr id="7" name="Object 6">
                        <a:extLst>
                          <a:ext uri="{FF2B5EF4-FFF2-40B4-BE49-F238E27FC236}">
                            <a16:creationId xmlns:a16="http://schemas.microsoft.com/office/drawing/2014/main" id="{CDF4DB32-FDDA-70BE-2CAE-E318748C5273}"/>
                          </a:ext>
                        </a:extLst>
                      </p:cNvPr>
                      <p:cNvPicPr/>
                      <p:nvPr/>
                    </p:nvPicPr>
                    <p:blipFill>
                      <a:blip r:embed="rId3"/>
                      <a:stretch>
                        <a:fillRect/>
                      </a:stretch>
                    </p:blipFill>
                    <p:spPr>
                      <a:xfrm>
                        <a:off x="268720" y="1825625"/>
                        <a:ext cx="4739771" cy="4248289"/>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A58CBBD-A337-893F-6A70-8A8F100A4895}"/>
              </a:ext>
            </a:extLst>
          </p:cNvPr>
          <p:cNvGraphicFramePr>
            <a:graphicFrameLocks noChangeAspect="1"/>
          </p:cNvGraphicFramePr>
          <p:nvPr>
            <p:extLst>
              <p:ext uri="{D42A27DB-BD31-4B8C-83A1-F6EECF244321}">
                <p14:modId xmlns:p14="http://schemas.microsoft.com/office/powerpoint/2010/main" val="3901329460"/>
              </p:ext>
            </p:extLst>
          </p:nvPr>
        </p:nvGraphicFramePr>
        <p:xfrm>
          <a:off x="5489381" y="1825625"/>
          <a:ext cx="6275278" cy="4252667"/>
        </p:xfrm>
        <a:graphic>
          <a:graphicData uri="http://schemas.openxmlformats.org/presentationml/2006/ole">
            <mc:AlternateContent xmlns:mc="http://schemas.openxmlformats.org/markup-compatibility/2006">
              <mc:Choice xmlns:v="urn:schemas-microsoft-com:vml" Requires="v">
                <p:oleObj r:id="rId4" imgW="8067600" imgH="5467320" progId="">
                  <p:embed/>
                </p:oleObj>
              </mc:Choice>
              <mc:Fallback>
                <p:oleObj r:id="rId4" imgW="8067600" imgH="5467320" progId="">
                  <p:embed/>
                  <p:pic>
                    <p:nvPicPr>
                      <p:cNvPr id="4" name="Object 3">
                        <a:extLst>
                          <a:ext uri="{FF2B5EF4-FFF2-40B4-BE49-F238E27FC236}">
                            <a16:creationId xmlns:a16="http://schemas.microsoft.com/office/drawing/2014/main" id="{30F0AEE0-E1B8-BD20-801B-AF6E89EC721D}"/>
                          </a:ext>
                        </a:extLst>
                      </p:cNvPr>
                      <p:cNvPicPr/>
                      <p:nvPr/>
                    </p:nvPicPr>
                    <p:blipFill>
                      <a:blip r:embed="rId5"/>
                      <a:stretch>
                        <a:fillRect/>
                      </a:stretch>
                    </p:blipFill>
                    <p:spPr>
                      <a:xfrm>
                        <a:off x="5489381" y="1825625"/>
                        <a:ext cx="6275278" cy="425266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3AF262-276E-9233-73DD-8C3B8EBDB0EC}"/>
              </a:ext>
            </a:extLst>
          </p:cNvPr>
          <p:cNvGraphicFramePr>
            <a:graphicFrameLocks noChangeAspect="1"/>
          </p:cNvGraphicFramePr>
          <p:nvPr>
            <p:extLst>
              <p:ext uri="{D42A27DB-BD31-4B8C-83A1-F6EECF244321}">
                <p14:modId xmlns:p14="http://schemas.microsoft.com/office/powerpoint/2010/main" val="4088528386"/>
              </p:ext>
            </p:extLst>
          </p:nvPr>
        </p:nvGraphicFramePr>
        <p:xfrm>
          <a:off x="8307371" y="1439862"/>
          <a:ext cx="3714750" cy="5418137"/>
        </p:xfrm>
        <a:graphic>
          <a:graphicData uri="http://schemas.openxmlformats.org/presentationml/2006/ole">
            <mc:AlternateContent xmlns:mc="http://schemas.openxmlformats.org/markup-compatibility/2006">
              <mc:Choice xmlns:v="urn:schemas-microsoft-com:vml" Requires="v">
                <p:oleObj r:id="rId6" imgW="5276880" imgH="7696080" progId="">
                  <p:embed/>
                </p:oleObj>
              </mc:Choice>
              <mc:Fallback>
                <p:oleObj r:id="rId6" imgW="5276880" imgH="7696080" progId="">
                  <p:embed/>
                  <p:pic>
                    <p:nvPicPr>
                      <p:cNvPr id="0" name=""/>
                      <p:cNvPicPr/>
                      <p:nvPr/>
                    </p:nvPicPr>
                    <p:blipFill>
                      <a:blip r:embed="rId7"/>
                      <a:stretch>
                        <a:fillRect/>
                      </a:stretch>
                    </p:blipFill>
                    <p:spPr>
                      <a:xfrm>
                        <a:off x="8307371" y="1439862"/>
                        <a:ext cx="37147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F71D2789-22EF-49B0-6937-525DBEFFE101}"/>
              </a:ext>
            </a:extLst>
          </p:cNvPr>
          <p:cNvGraphicFramePr>
            <a:graphicFrameLocks noChangeAspect="1"/>
          </p:cNvGraphicFramePr>
          <p:nvPr>
            <p:extLst>
              <p:ext uri="{D42A27DB-BD31-4B8C-83A1-F6EECF244321}">
                <p14:modId xmlns:p14="http://schemas.microsoft.com/office/powerpoint/2010/main" val="243751230"/>
              </p:ext>
            </p:extLst>
          </p:nvPr>
        </p:nvGraphicFramePr>
        <p:xfrm>
          <a:off x="4583225" y="1439863"/>
          <a:ext cx="3565525" cy="5418137"/>
        </p:xfrm>
        <a:graphic>
          <a:graphicData uri="http://schemas.openxmlformats.org/presentationml/2006/ole">
            <mc:AlternateContent xmlns:mc="http://schemas.openxmlformats.org/markup-compatibility/2006">
              <mc:Choice xmlns:v="urn:schemas-microsoft-com:vml" Requires="v">
                <p:oleObj r:id="rId8" imgW="5057640" imgH="7686720" progId="">
                  <p:embed/>
                </p:oleObj>
              </mc:Choice>
              <mc:Fallback>
                <p:oleObj r:id="rId8" imgW="5057640" imgH="7686720" progId="">
                  <p:embed/>
                  <p:pic>
                    <p:nvPicPr>
                      <p:cNvPr id="0" name=""/>
                      <p:cNvPicPr/>
                      <p:nvPr/>
                    </p:nvPicPr>
                    <p:blipFill>
                      <a:blip r:embed="rId9"/>
                      <a:stretch>
                        <a:fillRect/>
                      </a:stretch>
                    </p:blipFill>
                    <p:spPr>
                      <a:xfrm>
                        <a:off x="4583225" y="1439863"/>
                        <a:ext cx="3565525" cy="5418137"/>
                      </a:xfrm>
                      <a:prstGeom prst="rect">
                        <a:avLst/>
                      </a:prstGeom>
                    </p:spPr>
                  </p:pic>
                </p:oleObj>
              </mc:Fallback>
            </mc:AlternateContent>
          </a:graphicData>
        </a:graphic>
      </p:graphicFrame>
    </p:spTree>
    <p:extLst>
      <p:ext uri="{BB962C8B-B14F-4D97-AF65-F5344CB8AC3E}">
        <p14:creationId xmlns:p14="http://schemas.microsoft.com/office/powerpoint/2010/main" val="2099416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A2F0-81DB-3C68-01EB-9EFF19F61EEE}"/>
              </a:ext>
            </a:extLst>
          </p:cNvPr>
          <p:cNvSpPr>
            <a:spLocks noGrp="1"/>
          </p:cNvSpPr>
          <p:nvPr>
            <p:ph type="title"/>
          </p:nvPr>
        </p:nvSpPr>
        <p:spPr>
          <a:xfrm>
            <a:off x="439954" y="196759"/>
            <a:ext cx="10515600" cy="1325563"/>
          </a:xfrm>
        </p:spPr>
        <p:txBody>
          <a:bodyPr/>
          <a:lstStyle/>
          <a:p>
            <a:r>
              <a:rPr lang="zh-CN" altLang="en-US" b="1" dirty="0">
                <a:latin typeface="微软雅黑" panose="020B0503020204020204" pitchFamily="34" charset="-122"/>
                <a:ea typeface="微软雅黑" panose="020B0503020204020204" pitchFamily="34" charset="-122"/>
              </a:rPr>
              <a:t>评测环境基础设施</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761A17C5-5CF5-4A20-79D9-856A06EEBB8D}"/>
              </a:ext>
            </a:extLst>
          </p:cNvPr>
          <p:cNvSpPr>
            <a:spLocks noGrp="1"/>
          </p:cNvSpPr>
          <p:nvPr>
            <p:ph idx="1"/>
          </p:nvPr>
        </p:nvSpPr>
        <p:spPr>
          <a:xfrm>
            <a:off x="130629" y="1409610"/>
            <a:ext cx="11765280" cy="5243739"/>
          </a:xfrm>
        </p:spPr>
        <p:txBody>
          <a:bodyPr>
            <a:normAutofit fontScale="92500" lnSpcReduction="10000"/>
          </a:bodyPr>
          <a:lstStyle/>
          <a:p>
            <a:r>
              <a:rPr lang="en-US" altLang="zh-CN" dirty="0">
                <a:latin typeface="微软雅黑" panose="020B0503020204020204" pitchFamily="34" charset="-122"/>
                <a:ea typeface="微软雅黑" panose="020B0503020204020204" pitchFamily="34" charset="-122"/>
              </a:rPr>
              <a:t>Azure VM Usage:</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ALL-IN-ONE</a:t>
            </a:r>
          </a:p>
          <a:p>
            <a:r>
              <a:rPr lang="en-US" altLang="zh-CN" dirty="0">
                <a:latin typeface="微软雅黑" panose="020B0503020204020204" pitchFamily="34" charset="-122"/>
                <a:ea typeface="微软雅黑" panose="020B0503020204020204" pitchFamily="34" charset="-122"/>
              </a:rPr>
              <a:t>OS: Ubuntu</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PostgreSQL + </a:t>
            </a:r>
            <a:r>
              <a:rPr lang="en-US" dirty="0" err="1">
                <a:latin typeface="微软雅黑" panose="020B0503020204020204" pitchFamily="34" charset="-122"/>
                <a:ea typeface="微软雅黑" panose="020B0503020204020204" pitchFamily="34" charset="-122"/>
              </a:rPr>
              <a:t>PgVector</a:t>
            </a:r>
            <a:r>
              <a:rPr lang="en-US" dirty="0">
                <a:latin typeface="微软雅黑" panose="020B0503020204020204" pitchFamily="34" charset="-122"/>
                <a:ea typeface="微软雅黑" panose="020B0503020204020204" pitchFamily="34" charset="-122"/>
              </a:rPr>
              <a:t> Extension + </a:t>
            </a:r>
            <a:r>
              <a:rPr lang="en-US" altLang="zh-CN" dirty="0">
                <a:latin typeface="微软雅黑" panose="020B0503020204020204" pitchFamily="34" charset="-122"/>
                <a:ea typeface="微软雅黑" panose="020B0503020204020204" pitchFamily="34" charset="-122"/>
              </a:rPr>
              <a:t>Docker</a:t>
            </a:r>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Redis + </a:t>
            </a:r>
            <a:r>
              <a:rPr lang="en-US" dirty="0" err="1">
                <a:latin typeface="微软雅黑" panose="020B0503020204020204" pitchFamily="34" charset="-122"/>
                <a:ea typeface="微软雅黑" panose="020B0503020204020204" pitchFamily="34" charset="-122"/>
              </a:rPr>
              <a:t>RediSearch</a:t>
            </a:r>
            <a:r>
              <a:rPr lang="en-US" dirty="0">
                <a:latin typeface="微软雅黑" panose="020B0503020204020204" pitchFamily="34" charset="-122"/>
                <a:ea typeface="微软雅黑" panose="020B0503020204020204" pitchFamily="34" charset="-122"/>
              </a:rPr>
              <a:t> Module + Docker</a:t>
            </a:r>
          </a:p>
          <a:p>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 Docker + 100w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Milvus + Docker + 200w</a:t>
            </a:r>
            <a:r>
              <a:rPr lang="zh-CN" altLang="en-US" dirty="0">
                <a:latin typeface="微软雅黑" panose="020B0503020204020204" pitchFamily="34" charset="-122"/>
                <a:ea typeface="微软雅黑" panose="020B0503020204020204" pitchFamily="34" charset="-122"/>
              </a:rPr>
              <a:t>向量 </a:t>
            </a:r>
            <a:r>
              <a:rPr lang="en-US" altLang="zh-CN" dirty="0">
                <a:latin typeface="微软雅黑" panose="020B0503020204020204" pitchFamily="34" charset="-122"/>
                <a:ea typeface="微软雅黑" panose="020B0503020204020204" pitchFamily="34" charset="-122"/>
              </a:rPr>
              <a:t>+ 32G RAM </a:t>
            </a:r>
            <a:r>
              <a:rPr lang="zh-CN" altLang="en-US" dirty="0">
                <a:latin typeface="微软雅黑" panose="020B0503020204020204" pitchFamily="34" charset="-122"/>
                <a:ea typeface="微软雅黑" panose="020B0503020204020204" pitchFamily="34" charset="-122"/>
              </a:rPr>
              <a:t>专用环境</a:t>
            </a:r>
            <a:endParaRPr lang="en-US" dirty="0">
              <a:latin typeface="微软雅黑" panose="020B0503020204020204" pitchFamily="34" charset="-122"/>
              <a:ea typeface="微软雅黑" panose="020B0503020204020204" pitchFamily="34" charset="-122"/>
            </a:endParaRPr>
          </a:p>
          <a:p>
            <a:r>
              <a:rPr lang="en-US" altLang="zh-CN" dirty="0" err="1">
                <a:latin typeface="微软雅黑" panose="020B0503020204020204" pitchFamily="34" charset="-122"/>
                <a:ea typeface="微软雅黑" panose="020B0503020204020204" pitchFamily="34" charset="-122"/>
              </a:rPr>
              <a:t>WebApi</a:t>
            </a:r>
            <a:r>
              <a:rPr lang="en-US" altLang="zh-CN" dirty="0">
                <a:latin typeface="微软雅黑" panose="020B0503020204020204" pitchFamily="34" charset="-122"/>
                <a:ea typeface="微软雅黑" panose="020B0503020204020204" pitchFamily="34" charset="-122"/>
              </a:rPr>
              <a:t> Server:</a:t>
            </a:r>
          </a:p>
          <a:p>
            <a:pPr lvl="1"/>
            <a:r>
              <a:rPr lang="en-US" altLang="zh-CN" dirty="0">
                <a:latin typeface="微软雅黑" panose="020B0503020204020204" pitchFamily="34" charset="-122"/>
                <a:ea typeface="微软雅黑" panose="020B0503020204020204" pitchFamily="34" charset="-122"/>
              </a:rPr>
              <a:t>ASP.NET Core 6.0 Minimal API kestrel self-host web server run on host + screen</a:t>
            </a:r>
          </a:p>
          <a:p>
            <a:pPr lvl="1"/>
            <a:r>
              <a:rPr lang="en-US" altLang="zh-CN" strike="sngStrike" dirty="0">
                <a:latin typeface="微软雅黑" panose="020B0503020204020204" pitchFamily="34" charset="-122"/>
                <a:ea typeface="微软雅黑" panose="020B0503020204020204" pitchFamily="34" charset="-122"/>
              </a:rPr>
              <a:t>Python3 Flask/</a:t>
            </a:r>
            <a:r>
              <a:rPr lang="en-US" altLang="zh-CN" strike="sngStrike" dirty="0" err="1">
                <a:latin typeface="微软雅黑" panose="020B0503020204020204" pitchFamily="34" charset="-122"/>
                <a:ea typeface="微软雅黑" panose="020B0503020204020204" pitchFamily="34" charset="-122"/>
              </a:rPr>
              <a:t>http.server</a:t>
            </a:r>
            <a:r>
              <a:rPr lang="en-US" altLang="zh-CN" strike="sngStrike" dirty="0">
                <a:latin typeface="微软雅黑" panose="020B0503020204020204" pitchFamily="34" charset="-122"/>
                <a:ea typeface="微软雅黑" panose="020B0503020204020204" pitchFamily="34" charset="-122"/>
              </a:rPr>
              <a:t>/</a:t>
            </a:r>
            <a:r>
              <a:rPr lang="en-US" altLang="zh-CN" strike="sngStrike" dirty="0" err="1">
                <a:latin typeface="微软雅黑" panose="020B0503020204020204" pitchFamily="34" charset="-122"/>
                <a:ea typeface="微软雅黑" panose="020B0503020204020204" pitchFamily="34" charset="-122"/>
              </a:rPr>
              <a:t>wsgi</a:t>
            </a:r>
            <a:r>
              <a:rPr lang="en-US" altLang="zh-CN" strike="sngStrike" dirty="0">
                <a:latin typeface="微软雅黑" panose="020B0503020204020204" pitchFamily="34" charset="-122"/>
                <a:ea typeface="微软雅黑" panose="020B0503020204020204" pitchFamily="34" charset="-122"/>
              </a:rPr>
              <a:t> run on host + screen </a:t>
            </a:r>
            <a:r>
              <a:rPr lang="zh-CN" altLang="en-US" strike="sngStrike" dirty="0">
                <a:latin typeface="微软雅黑" panose="020B0503020204020204" pitchFamily="34" charset="-122"/>
                <a:ea typeface="微软雅黑" panose="020B0503020204020204" pitchFamily="34" charset="-122"/>
              </a:rPr>
              <a:t>性能太差放弃</a:t>
            </a:r>
            <a:endParaRPr lang="en-US" altLang="zh-CN" strike="sngStrike"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简易 </a:t>
            </a:r>
            <a:r>
              <a:rPr lang="en-US" altLang="zh-CN" dirty="0" err="1">
                <a:latin typeface="微软雅黑" panose="020B0503020204020204" pitchFamily="34" charset="-122"/>
                <a:ea typeface="微软雅黑" panose="020B0503020204020204" pitchFamily="34" charset="-122"/>
              </a:rPr>
              <a:t>WebApiBenchmark</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压测</a:t>
            </a:r>
            <a:r>
              <a:rPr lang="zh-CN" altLang="en-US" dirty="0">
                <a:latin typeface="微软雅黑" panose="020B0503020204020204" pitchFamily="34" charset="-122"/>
                <a:ea typeface="微软雅黑" panose="020B0503020204020204" pitchFamily="34" charset="-122"/>
              </a:rPr>
              <a:t>加压控制台 </a:t>
            </a:r>
            <a:r>
              <a:rPr lang="en-US" altLang="zh-CN" dirty="0">
                <a:latin typeface="微软雅黑" panose="020B0503020204020204" pitchFamily="34" charset="-122"/>
                <a:ea typeface="微软雅黑" panose="020B0503020204020204" pitchFamily="34" charset="-122"/>
              </a:rPr>
              <a:t>+ Docker</a:t>
            </a:r>
          </a:p>
          <a:p>
            <a:r>
              <a:rPr lang="en-US" altLang="zh-CN" dirty="0" err="1">
                <a:latin typeface="微软雅黑" panose="020B0503020204020204" pitchFamily="34" charset="-122"/>
                <a:ea typeface="微软雅黑" panose="020B0503020204020204" pitchFamily="34" charset="-122"/>
              </a:rPr>
              <a:t>BenchmarkDotNet</a:t>
            </a:r>
            <a:r>
              <a:rPr lang="en-US" altLang="zh-CN" dirty="0">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无并发压力</a:t>
            </a:r>
            <a:r>
              <a:rPr lang="zh-CN" altLang="en-US" dirty="0">
                <a:latin typeface="微软雅黑" panose="020B0503020204020204" pitchFamily="34" charset="-122"/>
                <a:ea typeface="微软雅黑" panose="020B0503020204020204" pitchFamily="34" charset="-122"/>
              </a:rPr>
              <a:t>单元性能测试</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手册</a:t>
            </a:r>
            <a:endParaRPr lang="en-US" altLang="zh-CN" dirty="0">
              <a:latin typeface="微软雅黑" panose="020B0503020204020204" pitchFamily="34" charset="-122"/>
              <a:ea typeface="微软雅黑" panose="020B0503020204020204" pitchFamily="34" charset="-122"/>
            </a:endParaRPr>
          </a:p>
          <a:p>
            <a:pPr lvl="1"/>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VectorDataBases.Performance/manual.md at master · </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a:t>
            </a:r>
            <a:endParaRPr lang="en-US" dirty="0">
              <a:solidFill>
                <a:srgbClr val="0070C0"/>
              </a:solidFill>
              <a:highlight>
                <a:srgbClr val="FFFF00"/>
              </a:highlight>
              <a:latin typeface="微软雅黑" panose="020B0503020204020204" pitchFamily="34" charset="-122"/>
              <a:ea typeface="微软雅黑" panose="020B0503020204020204" pitchFamily="34" charset="-122"/>
            </a:endParaRPr>
          </a:p>
          <a:p>
            <a:pPr lvl="1"/>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VectorDataBases.Performance/readme.md at master · </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VectorDataBases.Performance</a:t>
            </a:r>
            <a:r>
              <a:rPr lang="en-US"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(github.com</a:t>
            </a:r>
            <a:r>
              <a:rPr lang="en-US" dirty="0">
                <a:solidFill>
                  <a:srgbClr val="99CA3C"/>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1722BE0E-16D5-C61F-4917-0718F3964601}"/>
              </a:ext>
            </a:extLst>
          </p:cNvPr>
          <p:cNvPicPr>
            <a:picLocks noChangeAspect="1"/>
          </p:cNvPicPr>
          <p:nvPr/>
        </p:nvPicPr>
        <p:blipFill>
          <a:blip r:embed="rId4"/>
          <a:stretch>
            <a:fillRect/>
          </a:stretch>
        </p:blipFill>
        <p:spPr>
          <a:xfrm>
            <a:off x="6379196" y="1042897"/>
            <a:ext cx="5372850" cy="1295581"/>
          </a:xfrm>
          <a:prstGeom prst="rect">
            <a:avLst/>
          </a:prstGeom>
        </p:spPr>
      </p:pic>
    </p:spTree>
    <p:extLst>
      <p:ext uri="{BB962C8B-B14F-4D97-AF65-F5344CB8AC3E}">
        <p14:creationId xmlns:p14="http://schemas.microsoft.com/office/powerpoint/2010/main" val="3979417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5CF2F-6943-D060-6797-3DAEE83F55FD}"/>
              </a:ext>
            </a:extLst>
          </p:cNvPr>
          <p:cNvSpPr>
            <a:spLocks noGrp="1"/>
          </p:cNvSpPr>
          <p:nvPr>
            <p:ph type="title"/>
          </p:nvPr>
        </p:nvSpPr>
        <p:spPr>
          <a:xfrm>
            <a:off x="759823" y="0"/>
            <a:ext cx="10515600" cy="885780"/>
          </a:xfrm>
        </p:spPr>
        <p:txBody>
          <a:bodyPr/>
          <a:lstStyle/>
          <a:p>
            <a:r>
              <a:rPr lang="zh-CN" altLang="en-US" b="1" dirty="0">
                <a:latin typeface="微软雅黑" panose="020B0503020204020204" pitchFamily="34" charset="-122"/>
                <a:ea typeface="微软雅黑" panose="020B0503020204020204" pitchFamily="34" charset="-122"/>
              </a:rPr>
              <a:t>测试场景总体设计</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0B2F4EB-4F41-49C7-F735-18477B183E95}"/>
              </a:ext>
            </a:extLst>
          </p:cNvPr>
          <p:cNvSpPr>
            <a:spLocks noGrp="1"/>
          </p:cNvSpPr>
          <p:nvPr>
            <p:ph idx="1"/>
          </p:nvPr>
        </p:nvSpPr>
        <p:spPr>
          <a:xfrm>
            <a:off x="759823" y="592183"/>
            <a:ext cx="10515600" cy="6265817"/>
          </a:xfrm>
        </p:spPr>
        <p:txBody>
          <a:bodyPr>
            <a:noAutofit/>
          </a:bodyPr>
          <a:lstStyle/>
          <a:p>
            <a:r>
              <a:rPr lang="zh-CN" altLang="en-US" sz="1600" b="1" dirty="0">
                <a:latin typeface="微软雅黑" panose="020B0503020204020204" pitchFamily="34" charset="-122"/>
                <a:ea typeface="微软雅黑" panose="020B0503020204020204" pitchFamily="34" charset="-122"/>
              </a:rPr>
              <a:t>数据规模</a:t>
            </a:r>
            <a:endParaRPr lang="en-US" altLang="zh-CN" sz="16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胡总赞助 </a:t>
            </a:r>
            <a:r>
              <a:rPr lang="en-US" altLang="zh-CN" sz="900" b="1" dirty="0">
                <a:highlight>
                  <a:srgbClr val="FFFF00"/>
                </a:highlight>
                <a:latin typeface="微软雅黑" panose="020B0503020204020204" pitchFamily="34" charset="-122"/>
                <a:ea typeface="微软雅黑" panose="020B0503020204020204" pitchFamily="34" charset="-122"/>
              </a:rPr>
              <a:t>11w SQL </a:t>
            </a:r>
            <a:r>
              <a:rPr lang="zh-CN" altLang="en-US" sz="900" b="1" dirty="0">
                <a:latin typeface="微软雅黑" panose="020B0503020204020204" pitchFamily="34" charset="-122"/>
                <a:ea typeface="微软雅黑" panose="020B0503020204020204" pitchFamily="34" charset="-122"/>
              </a:rPr>
              <a:t>随机向量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 </a:t>
            </a:r>
            <a:r>
              <a:rPr lang="zh-CN" altLang="en-US" sz="900" b="1" dirty="0">
                <a:latin typeface="微软雅黑" panose="020B0503020204020204" pitchFamily="34" charset="-122"/>
                <a:ea typeface="微软雅黑" panose="020B0503020204020204" pitchFamily="34" charset="-122"/>
              </a:rPr>
              <a:t>文档向量</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RediSearch</a:t>
            </a:r>
            <a:endParaRPr lang="en-US" altLang="zh-CN" sz="9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err="1">
                <a:latin typeface="微软雅黑" panose="020B0503020204020204" pitchFamily="34" charset="-122"/>
                <a:ea typeface="微软雅黑" panose="020B0503020204020204" pitchFamily="34" charset="-122"/>
              </a:rPr>
              <a:t>RediSearch</a:t>
            </a:r>
            <a:r>
              <a:rPr lang="en-US" altLang="zh-CN" sz="900" b="1" dirty="0">
                <a:latin typeface="微软雅黑" panose="020B0503020204020204" pitchFamily="34" charset="-122"/>
                <a:ea typeface="微软雅黑" panose="020B0503020204020204" pitchFamily="34" charset="-122"/>
              </a:rPr>
              <a:t> </a:t>
            </a:r>
            <a:r>
              <a:rPr lang="en-US" altLang="zh-CN" sz="900" b="1" dirty="0">
                <a:highlight>
                  <a:srgbClr val="FFFF00"/>
                </a:highlight>
                <a:latin typeface="微软雅黑" panose="020B0503020204020204" pitchFamily="34" charset="-122"/>
                <a:ea typeface="微软雅黑" panose="020B0503020204020204" pitchFamily="34" charset="-122"/>
              </a:rPr>
              <a:t>225k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en-US" altLang="zh-CN" sz="900" b="1" dirty="0" err="1">
                <a:latin typeface="微软雅黑" panose="020B0503020204020204" pitchFamily="34" charset="-122"/>
                <a:ea typeface="微软雅黑" panose="020B0503020204020204" pitchFamily="34" charset="-122"/>
              </a:rPr>
              <a:t>Openai</a:t>
            </a:r>
            <a:r>
              <a:rPr lang="en-US" altLang="zh-CN" sz="900" b="1" dirty="0">
                <a:latin typeface="微软雅黑" panose="020B0503020204020204" pitchFamily="34" charset="-122"/>
                <a:ea typeface="微软雅黑" panose="020B0503020204020204" pitchFamily="34" charset="-122"/>
              </a:rPr>
              <a:t>-cookbook Wikipedia </a:t>
            </a:r>
            <a:r>
              <a:rPr lang="en-US" altLang="zh-CN" sz="900" b="1" dirty="0">
                <a:highlight>
                  <a:srgbClr val="FFFF00"/>
                </a:highlight>
                <a:latin typeface="微软雅黑" panose="020B0503020204020204" pitchFamily="34" charset="-122"/>
                <a:ea typeface="微软雅黑" panose="020B0503020204020204" pitchFamily="34" charset="-122"/>
              </a:rPr>
              <a:t>25k</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文档向量</a:t>
            </a:r>
            <a:r>
              <a:rPr lang="en-US" altLang="zh-CN" sz="900" b="1" dirty="0">
                <a:latin typeface="微软雅黑" panose="020B0503020204020204" pitchFamily="34" charset="-122"/>
                <a:ea typeface="微软雅黑" panose="020B0503020204020204" pitchFamily="34" charset="-122"/>
              </a:rPr>
              <a:t>/</a:t>
            </a:r>
            <a:r>
              <a:rPr lang="en-US" altLang="zh-CN" sz="900" b="1" dirty="0">
                <a:highlight>
                  <a:srgbClr val="FFFF00"/>
                </a:highlight>
                <a:latin typeface="微软雅黑" panose="020B0503020204020204" pitchFamily="34" charset="-122"/>
                <a:ea typeface="微软雅黑" panose="020B0503020204020204" pitchFamily="34" charset="-122"/>
              </a:rPr>
              <a:t>50w/100w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pPr lvl="1"/>
            <a:r>
              <a:rPr lang="en-US" altLang="zh-CN" sz="1050" b="1" dirty="0">
                <a:latin typeface="微软雅黑" panose="020B0503020204020204" pitchFamily="34" charset="-122"/>
                <a:ea typeface="微软雅黑" panose="020B0503020204020204" pitchFamily="34" charset="-122"/>
              </a:rPr>
              <a:t>Milvus</a:t>
            </a:r>
          </a:p>
          <a:p>
            <a:pPr lvl="2"/>
            <a:r>
              <a:rPr lang="en-US" altLang="zh-CN" sz="900" b="1" dirty="0">
                <a:latin typeface="微软雅黑" panose="020B0503020204020204" pitchFamily="34" charset="-122"/>
                <a:ea typeface="微软雅黑" panose="020B0503020204020204" pitchFamily="34" charset="-122"/>
              </a:rPr>
              <a:t>50w/100w/150w/200w </a:t>
            </a:r>
            <a:r>
              <a:rPr lang="zh-CN" altLang="en-US" sz="900" b="1" dirty="0">
                <a:latin typeface="微软雅黑" panose="020B0503020204020204" pitchFamily="34" charset="-122"/>
                <a:ea typeface="微软雅黑" panose="020B0503020204020204" pitchFamily="34" charset="-122"/>
              </a:rPr>
              <a:t>随机向量</a:t>
            </a:r>
            <a:endParaRPr lang="en-US" altLang="zh-CN" sz="9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基本功能</a:t>
            </a:r>
            <a:endParaRPr lang="en-US" altLang="zh-CN" sz="1600" b="1" dirty="0">
              <a:latin typeface="微软雅黑" panose="020B0503020204020204" pitchFamily="34" charset="-122"/>
              <a:ea typeface="微软雅黑" panose="020B0503020204020204" pitchFamily="34" charset="-122"/>
            </a:endParaRPr>
          </a:p>
          <a:p>
            <a:pPr lvl="1"/>
            <a:r>
              <a:rPr lang="en-US" altLang="zh-CN" sz="900" b="1" dirty="0" err="1">
                <a:latin typeface="微软雅黑" panose="020B0503020204020204" pitchFamily="34" charset="-122"/>
                <a:ea typeface="微软雅黑" panose="020B0503020204020204" pitchFamily="34" charset="-122"/>
              </a:rPr>
              <a:t>PgSQL</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a:t>
            </a:r>
            <a:r>
              <a:rPr lang="en-US" altLang="zh-CN" sz="900" b="1" dirty="0" err="1">
                <a:highlight>
                  <a:srgbClr val="FFFF00"/>
                </a:highlight>
                <a:latin typeface="微软雅黑" panose="020B0503020204020204" pitchFamily="34" charset="-122"/>
                <a:ea typeface="微软雅黑" panose="020B0503020204020204" pitchFamily="34" charset="-122"/>
              </a:rPr>
              <a:t>ivfflat</a:t>
            </a:r>
            <a:r>
              <a:rPr lang="en-US" altLang="zh-CN" sz="900" b="1" dirty="0">
                <a:highlight>
                  <a:srgbClr val="FFFF00"/>
                </a:highlight>
                <a:latin typeface="微软雅黑" panose="020B0503020204020204" pitchFamily="34" charset="-122"/>
                <a:ea typeface="微软雅黑" panose="020B0503020204020204" pitchFamily="34" charset="-122"/>
              </a:rPr>
              <a:t> cosine</a:t>
            </a:r>
            <a:r>
              <a:rPr lang="zh-CN" altLang="en-US" sz="900" b="1" dirty="0">
                <a:latin typeface="微软雅黑" panose="020B0503020204020204" pitchFamily="34" charset="-122"/>
                <a:ea typeface="微软雅黑" panose="020B0503020204020204" pitchFamily="34" charset="-122"/>
              </a:rPr>
              <a:t>相关优化索引，按与随机查询向量余弦距离正序返回数据表中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900" b="1" dirty="0">
                <a:latin typeface="微软雅黑" panose="020B0503020204020204" pitchFamily="34" charset="-122"/>
                <a:ea typeface="微软雅黑" panose="020B0503020204020204" pitchFamily="34" charset="-122"/>
              </a:rPr>
              <a:t>Redis</a:t>
            </a: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IVF_FLAT </a:t>
            </a:r>
            <a:r>
              <a:rPr lang="zh-CN" altLang="en-US" sz="900" b="1" dirty="0">
                <a:latin typeface="微软雅黑" panose="020B0503020204020204" pitchFamily="34" charset="-122"/>
                <a:ea typeface="微软雅黑" panose="020B0503020204020204" pitchFamily="34" charset="-122"/>
              </a:rPr>
              <a:t>索引，按与随机查询向量</a:t>
            </a:r>
            <a:r>
              <a:rPr lang="en-US" altLang="zh-CN" sz="900" b="1" dirty="0">
                <a:latin typeface="微软雅黑" panose="020B0503020204020204" pitchFamily="34" charset="-122"/>
                <a:ea typeface="微软雅黑" panose="020B0503020204020204" pitchFamily="34" charset="-122"/>
              </a:rPr>
              <a:t>KNN</a:t>
            </a:r>
            <a:r>
              <a:rPr lang="zh-CN" altLang="en-US" sz="900" b="1" dirty="0">
                <a:latin typeface="微软雅黑" panose="020B0503020204020204" pitchFamily="34" charset="-122"/>
                <a:ea typeface="微软雅黑" panose="020B0503020204020204" pitchFamily="34" charset="-122"/>
              </a:rPr>
              <a:t>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索引，按与随机查询向量</a:t>
            </a:r>
            <a:r>
              <a:rPr lang="en-US" altLang="zh-CN" sz="900" b="1" dirty="0">
                <a:latin typeface="微软雅黑" panose="020B0503020204020204" pitchFamily="34" charset="-122"/>
                <a:ea typeface="微软雅黑" panose="020B0503020204020204" pitchFamily="34" charset="-122"/>
              </a:rPr>
              <a:t>KNN</a:t>
            </a:r>
            <a:r>
              <a:rPr lang="zh-CN" altLang="en-US" sz="900" b="1" dirty="0">
                <a:latin typeface="微软雅黑" panose="020B0503020204020204" pitchFamily="34" charset="-122"/>
                <a:ea typeface="微软雅黑" panose="020B0503020204020204" pitchFamily="34" charset="-122"/>
              </a:rPr>
              <a:t>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1"/>
            <a:r>
              <a:rPr lang="en-US" altLang="zh-CN" sz="1000" b="1" dirty="0" err="1">
                <a:latin typeface="微软雅黑" panose="020B0503020204020204" pitchFamily="34" charset="-122"/>
                <a:ea typeface="微软雅黑" panose="020B0503020204020204" pitchFamily="34" charset="-122"/>
              </a:rPr>
              <a:t>Qdrant</a:t>
            </a:r>
            <a:endParaRPr lang="en-US" altLang="zh-CN" sz="10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err="1">
                <a:latin typeface="微软雅黑" panose="020B0503020204020204" pitchFamily="34" charset="-122"/>
                <a:ea typeface="微软雅黑" panose="020B0503020204020204" pitchFamily="34" charset="-122"/>
              </a:rPr>
              <a:t>Grpc</a:t>
            </a:r>
            <a:r>
              <a:rPr lang="zh-CN" altLang="en-US" sz="9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pPr lvl="2"/>
            <a:r>
              <a:rPr lang="zh-CN" altLang="en-US" sz="900" b="1" dirty="0">
                <a:latin typeface="微软雅黑" panose="020B0503020204020204" pitchFamily="34" charset="-122"/>
                <a:ea typeface="微软雅黑" panose="020B0503020204020204" pitchFamily="34" charset="-122"/>
              </a:rPr>
              <a:t>使用 </a:t>
            </a:r>
            <a:r>
              <a:rPr lang="en-US" altLang="zh-CN" sz="900" b="1" dirty="0">
                <a:highlight>
                  <a:srgbClr val="FFFF00"/>
                </a:highlight>
                <a:latin typeface="微软雅黑" panose="020B0503020204020204" pitchFamily="34" charset="-122"/>
                <a:ea typeface="微软雅黑" panose="020B0503020204020204" pitchFamily="34" charset="-122"/>
              </a:rPr>
              <a:t>HNSW</a:t>
            </a:r>
            <a:r>
              <a:rPr lang="en-US" altLang="zh-CN" sz="900" b="1" dirty="0">
                <a:latin typeface="微软雅黑" panose="020B0503020204020204" pitchFamily="34" charset="-122"/>
                <a:ea typeface="微软雅黑" panose="020B0503020204020204" pitchFamily="34" charset="-122"/>
              </a:rPr>
              <a:t> </a:t>
            </a:r>
            <a:r>
              <a:rPr lang="zh-CN" altLang="en-US" sz="900" b="1" dirty="0">
                <a:latin typeface="微软雅黑" panose="020B0503020204020204" pitchFamily="34" charset="-122"/>
                <a:ea typeface="微软雅黑" panose="020B0503020204020204" pitchFamily="34" charset="-122"/>
              </a:rPr>
              <a:t>索引，</a:t>
            </a:r>
            <a:r>
              <a:rPr lang="en-US" altLang="zh-CN" sz="900" b="1" dirty="0">
                <a:latin typeface="微软雅黑" panose="020B0503020204020204" pitchFamily="34" charset="-122"/>
                <a:ea typeface="微软雅黑" panose="020B0503020204020204" pitchFamily="34" charset="-122"/>
              </a:rPr>
              <a:t>SK HTTP API </a:t>
            </a:r>
            <a:r>
              <a:rPr lang="zh-CN" altLang="en-US" sz="900" b="1" dirty="0">
                <a:latin typeface="微软雅黑" panose="020B0503020204020204" pitchFamily="34" charset="-122"/>
                <a:ea typeface="微软雅黑" panose="020B0503020204020204" pitchFamily="34" charset="-122"/>
              </a:rPr>
              <a:t>远程调用，按与随机查询向量余弦距离正序返回数据表中</a:t>
            </a:r>
            <a:r>
              <a:rPr lang="en-US" altLang="zh-CN" sz="900" b="1" dirty="0">
                <a:latin typeface="微软雅黑" panose="020B0503020204020204" pitchFamily="34" charset="-122"/>
                <a:ea typeface="微软雅黑" panose="020B0503020204020204" pitchFamily="34" charset="-122"/>
              </a:rPr>
              <a:t>20</a:t>
            </a:r>
            <a:r>
              <a:rPr lang="zh-CN" altLang="en-US" sz="900" b="1" dirty="0">
                <a:latin typeface="微软雅黑" panose="020B0503020204020204" pitchFamily="34" charset="-122"/>
                <a:ea typeface="微软雅黑" panose="020B0503020204020204" pitchFamily="34" charset="-122"/>
              </a:rPr>
              <a:t>条结果</a:t>
            </a:r>
            <a:endParaRPr lang="en-US" altLang="zh-CN" sz="900" b="1" dirty="0">
              <a:latin typeface="微软雅黑" panose="020B0503020204020204" pitchFamily="34" charset="-122"/>
              <a:ea typeface="微软雅黑" panose="020B0503020204020204" pitchFamily="34" charset="-122"/>
            </a:endParaRPr>
          </a:p>
          <a:p>
            <a:r>
              <a:rPr lang="en-US" altLang="zh-CN" sz="1200" b="1" dirty="0" err="1">
                <a:latin typeface="微软雅黑" panose="020B0503020204020204" pitchFamily="34" charset="-122"/>
                <a:ea typeface="微软雅黑" panose="020B0503020204020204" pitchFamily="34" charset="-122"/>
              </a:rPr>
              <a:t>WebApi</a:t>
            </a:r>
            <a:r>
              <a:rPr lang="en-US" altLang="zh-CN" sz="1200" b="1" dirty="0">
                <a:latin typeface="微软雅黑" panose="020B0503020204020204" pitchFamily="34" charset="-122"/>
                <a:ea typeface="微软雅黑" panose="020B0503020204020204" pitchFamily="34" charset="-122"/>
              </a:rPr>
              <a:t> </a:t>
            </a:r>
            <a:r>
              <a:rPr lang="zh-CN" altLang="en-US" sz="1200" b="1" dirty="0">
                <a:highlight>
                  <a:srgbClr val="FFFF00"/>
                </a:highlight>
                <a:latin typeface="微软雅黑" panose="020B0503020204020204" pitchFamily="34" charset="-122"/>
                <a:ea typeface="微软雅黑" panose="020B0503020204020204" pitchFamily="34" charset="-122"/>
              </a:rPr>
              <a:t>压测</a:t>
            </a:r>
            <a:endParaRPr lang="en-US" altLang="zh-CN" sz="1200" b="1" dirty="0">
              <a:highlight>
                <a:srgbClr val="FFFF00"/>
              </a:highlight>
              <a:latin typeface="微软雅黑" panose="020B0503020204020204" pitchFamily="34" charset="-122"/>
              <a:ea typeface="微软雅黑" panose="020B0503020204020204" pitchFamily="34" charset="-122"/>
            </a:endParaRPr>
          </a:p>
          <a:p>
            <a:pPr lvl="1"/>
            <a:r>
              <a:rPr lang="en-US" altLang="zh-CN" sz="1050" b="1" dirty="0" err="1">
                <a:latin typeface="微软雅黑" panose="020B0503020204020204" pitchFamily="34" charset="-122"/>
                <a:ea typeface="微软雅黑" panose="020B0503020204020204" pitchFamily="34" charset="-122"/>
              </a:rPr>
              <a:t>WebApiBenchmark</a:t>
            </a:r>
            <a:endParaRPr lang="en-US" altLang="zh-CN" sz="1050" b="1" dirty="0">
              <a:latin typeface="微软雅黑" panose="020B0503020204020204" pitchFamily="34" charset="-122"/>
              <a:ea typeface="微软雅黑" panose="020B0503020204020204" pitchFamily="34" charset="-122"/>
            </a:endParaRPr>
          </a:p>
          <a:p>
            <a:r>
              <a:rPr lang="zh-CN" altLang="en-US" sz="1200" b="1" dirty="0">
                <a:latin typeface="微软雅黑" panose="020B0503020204020204" pitchFamily="34" charset="-122"/>
                <a:ea typeface="微软雅黑" panose="020B0503020204020204" pitchFamily="34" charset="-122"/>
              </a:rPr>
              <a:t>单元性能测试</a:t>
            </a:r>
            <a:endParaRPr lang="en-US" altLang="zh-CN" sz="1200" b="1" dirty="0">
              <a:latin typeface="微软雅黑" panose="020B0503020204020204" pitchFamily="34" charset="-122"/>
              <a:ea typeface="微软雅黑" panose="020B0503020204020204" pitchFamily="34" charset="-122"/>
            </a:endParaRPr>
          </a:p>
          <a:p>
            <a:pPr lvl="1"/>
            <a:r>
              <a:rPr lang="en-US" altLang="zh-CN" sz="1050" b="1" dirty="0" err="1">
                <a:latin typeface="微软雅黑" panose="020B0503020204020204" pitchFamily="34" charset="-122"/>
                <a:ea typeface="微软雅黑" panose="020B0503020204020204" pitchFamily="34" charset="-122"/>
              </a:rPr>
              <a:t>BenchmarkDotNet</a:t>
            </a:r>
            <a:endParaRPr lang="en-US" altLang="zh-CN" sz="6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785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AFBD-6FDB-98CC-9BBD-607071F5AA91}"/>
              </a:ext>
            </a:extLst>
          </p:cNvPr>
          <p:cNvSpPr>
            <a:spLocks noGrp="1"/>
          </p:cNvSpPr>
          <p:nvPr>
            <p:ph type="title"/>
          </p:nvPr>
        </p:nvSpPr>
        <p:spPr/>
        <p:txBody>
          <a:bodyPr/>
          <a:lstStyle/>
          <a:p>
            <a:r>
              <a:rPr lang="en-US" b="1" dirty="0">
                <a:latin typeface="微软雅黑" panose="020B0503020204020204" pitchFamily="34" charset="-122"/>
                <a:ea typeface="微软雅黑" panose="020B0503020204020204" pitchFamily="34" charset="-122"/>
              </a:rPr>
              <a:t>100</a:t>
            </a:r>
            <a:r>
              <a:rPr lang="zh-CN" altLang="en-US" b="1" dirty="0">
                <a:latin typeface="微软雅黑" panose="020B0503020204020204" pitchFamily="34" charset="-122"/>
                <a:ea typeface="微软雅黑" panose="020B0503020204020204" pitchFamily="34" charset="-122"/>
              </a:rPr>
              <a:t>万随机向量是啥概念</a:t>
            </a:r>
            <a:r>
              <a:rPr lang="en-US" altLang="zh-CN" b="1" dirty="0">
                <a:latin typeface="微软雅黑" panose="020B0503020204020204" pitchFamily="34" charset="-122"/>
                <a:ea typeface="微软雅黑" panose="020B0503020204020204" pitchFamily="34" charset="-122"/>
              </a:rPr>
              <a:t>?</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7B73A63-BB46-573B-E964-BFCD457505F5}"/>
              </a:ext>
            </a:extLst>
          </p:cNvPr>
          <p:cNvSpPr>
            <a:spLocks noGrp="1"/>
          </p:cNvSpPr>
          <p:nvPr>
            <p:ph idx="1"/>
          </p:nvPr>
        </p:nvSpPr>
        <p:spPr/>
        <p:txBody>
          <a:bodyPr/>
          <a:lstStyle/>
          <a:p>
            <a:r>
              <a:rPr lang="zh-CN" altLang="en-US" b="1" dirty="0">
                <a:latin typeface="微软雅黑" panose="020B0503020204020204" pitchFamily="34" charset="-122"/>
                <a:ea typeface="微软雅黑" panose="020B0503020204020204" pitchFamily="34" charset="-122"/>
              </a:rPr>
              <a:t>假设每篇文档 </a:t>
            </a:r>
            <a:r>
              <a:rPr lang="en-US" altLang="zh-CN" b="1" dirty="0">
                <a:latin typeface="微软雅黑" panose="020B0503020204020204" pitchFamily="34" charset="-122"/>
                <a:ea typeface="微软雅黑" panose="020B0503020204020204" pitchFamily="34" charset="-122"/>
              </a:rPr>
              <a:t>5000 </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200</a:t>
            </a:r>
            <a:r>
              <a:rPr lang="zh-CN" altLang="en-US" b="1" dirty="0">
                <a:latin typeface="微软雅黑" panose="020B0503020204020204" pitchFamily="34" charset="-122"/>
                <a:ea typeface="微软雅黑" panose="020B0503020204020204" pitchFamily="34" charset="-122"/>
              </a:rPr>
              <a:t>字</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向量</a:t>
            </a:r>
            <a:endParaRPr lang="en-US" altLang="zh-CN" b="1"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200</a:t>
            </a:r>
            <a:r>
              <a:rPr lang="zh-CN" altLang="en-US" dirty="0">
                <a:latin typeface="微软雅黑" panose="020B0503020204020204" pitchFamily="34" charset="-122"/>
                <a:ea typeface="微软雅黑" panose="020B0503020204020204" pitchFamily="34" charset="-122"/>
              </a:rPr>
              <a:t>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块</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文档</a:t>
            </a:r>
            <a:endParaRPr lang="en-US" altLang="zh-CN"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100</a:t>
            </a:r>
            <a:r>
              <a:rPr lang="zh-CN" altLang="en-US" dirty="0">
                <a:latin typeface="微软雅黑" panose="020B0503020204020204" pitchFamily="34" charset="-122"/>
                <a:ea typeface="微软雅黑" panose="020B0503020204020204" pitchFamily="34" charset="-122"/>
              </a:rPr>
              <a:t>万随机向量相当于</a:t>
            </a:r>
            <a:r>
              <a:rPr lang="en-US" altLang="zh-CN" dirty="0">
                <a:latin typeface="微软雅黑" panose="020B0503020204020204" pitchFamily="34" charset="-122"/>
                <a:ea typeface="微软雅黑" panose="020B0503020204020204" pitchFamily="34" charset="-122"/>
              </a:rPr>
              <a:t>4W</a:t>
            </a:r>
            <a:r>
              <a:rPr lang="zh-CN" altLang="en-US" dirty="0">
                <a:latin typeface="微软雅黑" panose="020B0503020204020204" pitchFamily="34" charset="-122"/>
                <a:ea typeface="微软雅黑" panose="020B0503020204020204" pitchFamily="34" charset="-122"/>
              </a:rPr>
              <a:t>文档</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3466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B416-DAC8-4332-A55A-8896392A752A}"/>
              </a:ext>
            </a:extLst>
          </p:cNvPr>
          <p:cNvSpPr>
            <a:spLocks noGrp="1"/>
          </p:cNvSpPr>
          <p:nvPr>
            <p:ph type="title"/>
          </p:nvPr>
        </p:nvSpPr>
        <p:spPr>
          <a:xfrm>
            <a:off x="261257" y="82732"/>
            <a:ext cx="11190514" cy="1320800"/>
          </a:xfrm>
        </p:spPr>
        <p:txBody>
          <a:bodyPr>
            <a:normAutofit/>
          </a:bodyPr>
          <a:lstStyle/>
          <a:p>
            <a:r>
              <a:rPr lang="zh-CN" altLang="en-US" sz="2800" b="1" dirty="0">
                <a:latin typeface="微软雅黑" panose="020B0503020204020204" pitchFamily="34" charset="-122"/>
                <a:ea typeface="微软雅黑" panose="020B0503020204020204" pitchFamily="34" charset="-122"/>
              </a:rPr>
              <a:t>场景</a:t>
            </a:r>
            <a:r>
              <a:rPr lang="en-US" altLang="zh-CN" sz="2800" b="1" dirty="0">
                <a:latin typeface="微软雅黑" panose="020B0503020204020204" pitchFamily="34" charset="-122"/>
                <a:ea typeface="微软雅黑" panose="020B0503020204020204" pitchFamily="34" charset="-122"/>
              </a:rPr>
              <a:t>1</a:t>
            </a:r>
            <a:r>
              <a:rPr lang="zh-CN" altLang="en-US" sz="2800" b="1" dirty="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PostgreSQL/</a:t>
            </a:r>
            <a:r>
              <a:rPr lang="en-US" altLang="zh-CN" sz="2800" b="1" dirty="0" err="1">
                <a:latin typeface="微软雅黑" panose="020B0503020204020204" pitchFamily="34" charset="-122"/>
                <a:ea typeface="微软雅黑" panose="020B0503020204020204" pitchFamily="34" charset="-122"/>
              </a:rPr>
              <a:t>PgVector</a:t>
            </a:r>
            <a:r>
              <a:rPr lang="en-US" altLang="zh-CN" sz="2800" b="1" dirty="0">
                <a:latin typeface="微软雅黑" panose="020B0503020204020204" pitchFamily="34" charset="-122"/>
                <a:ea typeface="微软雅黑" panose="020B0503020204020204" pitchFamily="34" charset="-122"/>
              </a:rPr>
              <a:t> </a:t>
            </a:r>
            <a:r>
              <a:rPr lang="zh-CN" altLang="en-US" sz="2800" b="1" dirty="0">
                <a:latin typeface="微软雅黑" panose="020B0503020204020204" pitchFamily="34" charset="-122"/>
                <a:ea typeface="微软雅黑" panose="020B0503020204020204" pitchFamily="34" charset="-122"/>
              </a:rPr>
              <a:t>向量索引收益</a:t>
            </a:r>
            <a:r>
              <a:rPr lang="zh-CN" altLang="en-US" sz="2800" b="1" dirty="0">
                <a:highlight>
                  <a:srgbClr val="FFFF00"/>
                </a:highlight>
                <a:latin typeface="微软雅黑" panose="020B0503020204020204" pitchFamily="34" charset="-122"/>
                <a:ea typeface="微软雅黑" panose="020B0503020204020204" pitchFamily="34" charset="-122"/>
              </a:rPr>
              <a:t>（</a:t>
            </a:r>
            <a:r>
              <a:rPr lang="en-US" altLang="zh-CN" sz="2800" b="1" dirty="0">
                <a:highlight>
                  <a:srgbClr val="FFFF00"/>
                </a:highlight>
                <a:latin typeface="微软雅黑" panose="020B0503020204020204" pitchFamily="34" charset="-122"/>
                <a:ea typeface="微软雅黑" panose="020B0503020204020204" pitchFamily="34" charset="-122"/>
              </a:rPr>
              <a:t>8G RAM VM</a:t>
            </a:r>
            <a:r>
              <a:rPr lang="zh-CN" altLang="en-US" sz="2800" b="1" dirty="0">
                <a:highlight>
                  <a:srgbClr val="FFFF00"/>
                </a:highlight>
                <a:latin typeface="微软雅黑" panose="020B0503020204020204" pitchFamily="34" charset="-122"/>
                <a:ea typeface="微软雅黑" panose="020B0503020204020204" pitchFamily="34" charset="-122"/>
              </a:rPr>
              <a:t>）</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D703B6A2-0B39-A12F-E81C-9062E8D37D43}"/>
              </a:ext>
            </a:extLst>
          </p:cNvPr>
          <p:cNvSpPr>
            <a:spLocks noGrp="1"/>
          </p:cNvSpPr>
          <p:nvPr>
            <p:ph idx="1"/>
          </p:nvPr>
        </p:nvSpPr>
        <p:spPr>
          <a:xfrm>
            <a:off x="838200" y="1512115"/>
            <a:ext cx="10515600" cy="5263153"/>
          </a:xfrm>
        </p:spPr>
        <p:txBody>
          <a:bodyPr>
            <a:normAutofit fontScale="92500" lnSpcReduction="10000"/>
          </a:bodyPr>
          <a:lstStyle/>
          <a:p>
            <a:r>
              <a:rPr lang="zh-CN" altLang="en-US" sz="2000" dirty="0">
                <a:latin typeface="微软雅黑" panose="020B0503020204020204" pitchFamily="34" charset="-122"/>
                <a:ea typeface="微软雅黑" panose="020B0503020204020204" pitchFamily="34" charset="-122"/>
              </a:rPr>
              <a:t>说明</a:t>
            </a:r>
            <a:endParaRPr lang="en-US" altLang="zh-CN" sz="2000" dirty="0">
              <a:latin typeface="微软雅黑" panose="020B0503020204020204" pitchFamily="34" charset="-122"/>
              <a:ea typeface="微软雅黑" panose="020B0503020204020204" pitchFamily="34" charset="-122"/>
            </a:endParaRPr>
          </a:p>
          <a:p>
            <a:pPr lvl="1"/>
            <a:r>
              <a:rPr lang="en-US" altLang="zh-CN" sz="1600" dirty="0">
                <a:latin typeface="微软雅黑" panose="020B0503020204020204" pitchFamily="34" charset="-122"/>
                <a:ea typeface="微软雅黑" panose="020B0503020204020204" pitchFamily="34" charset="-122"/>
              </a:rPr>
              <a:t>PostgreSQL/</a:t>
            </a:r>
            <a:r>
              <a:rPr lang="en-US" altLang="zh-CN" sz="1600" dirty="0" err="1">
                <a:latin typeface="微软雅黑" panose="020B0503020204020204" pitchFamily="34" charset="-122"/>
                <a:ea typeface="微软雅黑" panose="020B0503020204020204" pitchFamily="34" charset="-122"/>
              </a:rPr>
              <a:t>PgVector</a:t>
            </a:r>
            <a:r>
              <a:rPr lang="en-US" altLang="zh-CN" sz="1600" dirty="0">
                <a:latin typeface="微软雅黑" panose="020B0503020204020204" pitchFamily="34" charset="-122"/>
                <a:ea typeface="微软雅黑" panose="020B0503020204020204" pitchFamily="34" charset="-122"/>
              </a:rPr>
              <a:t> </a:t>
            </a:r>
          </a:p>
          <a:p>
            <a:pPr marL="457200" lvl="1" indent="0">
              <a:buNone/>
            </a:pPr>
            <a:r>
              <a:rPr lang="zh-CN" altLang="en-US" sz="1600" dirty="0">
                <a:latin typeface="微软雅黑" panose="020B0503020204020204" pitchFamily="34" charset="-122"/>
                <a:ea typeface="微软雅黑" panose="020B0503020204020204" pitchFamily="34" charset="-122"/>
              </a:rPr>
              <a:t>纵向自身对比有无向量</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ivfflat</a:t>
            </a:r>
            <a:r>
              <a:rPr lang="en-US" altLang="zh-CN" sz="1600" dirty="0">
                <a:latin typeface="微软雅黑" panose="020B0503020204020204" pitchFamily="34" charset="-122"/>
                <a:ea typeface="微软雅黑" panose="020B0503020204020204" pitchFamily="34" charset="-122"/>
              </a:rPr>
              <a:t> cosine)</a:t>
            </a:r>
            <a:r>
              <a:rPr lang="zh-CN" altLang="en-US" sz="1600" dirty="0">
                <a:latin typeface="微软雅黑" panose="020B0503020204020204" pitchFamily="34" charset="-122"/>
                <a:ea typeface="微软雅黑" panose="020B0503020204020204" pitchFamily="34" charset="-122"/>
              </a:rPr>
              <a:t>索引性能差异 </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数据规模</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胡总赞助 </a:t>
            </a:r>
            <a:r>
              <a:rPr lang="en-US" altLang="zh-CN" sz="1600" dirty="0">
                <a:latin typeface="微软雅黑" panose="020B0503020204020204" pitchFamily="34" charset="-122"/>
                <a:ea typeface="微软雅黑" panose="020B0503020204020204" pitchFamily="34" charset="-122"/>
              </a:rPr>
              <a:t>11w </a:t>
            </a:r>
            <a:r>
              <a:rPr lang="zh-CN" altLang="en-US" sz="1600" dirty="0">
                <a:latin typeface="微软雅黑" panose="020B0503020204020204" pitchFamily="34" charset="-122"/>
                <a:ea typeface="微软雅黑" panose="020B0503020204020204" pitchFamily="34" charset="-122"/>
              </a:rPr>
              <a:t>预存随机向量</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功能</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按表中与随机查询向量余弦距离正序前</a:t>
            </a:r>
            <a:r>
              <a:rPr lang="en-US" altLang="zh-CN" sz="1600" dirty="0">
                <a:latin typeface="微软雅黑" panose="020B0503020204020204" pitchFamily="34" charset="-122"/>
                <a:ea typeface="微软雅黑" panose="020B0503020204020204" pitchFamily="34" charset="-122"/>
              </a:rPr>
              <a:t>20</a:t>
            </a:r>
            <a:r>
              <a:rPr lang="zh-CN" altLang="en-US" sz="1600" dirty="0">
                <a:latin typeface="微软雅黑" panose="020B0503020204020204" pitchFamily="34" charset="-122"/>
                <a:ea typeface="微软雅黑" panose="020B0503020204020204" pitchFamily="34" charset="-122"/>
              </a:rPr>
              <a:t>条返回结果</a:t>
            </a:r>
            <a:endParaRPr lang="en-US" altLang="zh-CN" sz="16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测试方法</a:t>
            </a:r>
            <a:endParaRPr lang="en-US" altLang="zh-CN" sz="1800" dirty="0">
              <a:latin typeface="微软雅黑" panose="020B0503020204020204" pitchFamily="34" charset="-122"/>
              <a:ea typeface="微软雅黑" panose="020B0503020204020204" pitchFamily="34" charset="-122"/>
            </a:endParaRPr>
          </a:p>
          <a:p>
            <a:pPr lvl="1"/>
            <a:r>
              <a:rPr lang="zh-CN" altLang="en-US" sz="1600" dirty="0">
                <a:latin typeface="微软雅黑" panose="020B0503020204020204" pitchFamily="34" charset="-122"/>
                <a:ea typeface="微软雅黑" panose="020B0503020204020204" pitchFamily="34" charset="-122"/>
              </a:rPr>
              <a:t>删除</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保留 按余弦优化索引各测一轮</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多次迭代调用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对比 </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秒</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笔</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结果差异、均值、</a:t>
            </a:r>
            <a:r>
              <a:rPr lang="zh-CN" altLang="en-US" sz="1600" dirty="0">
                <a:highlight>
                  <a:srgbClr val="FFFF00"/>
                </a:highlight>
                <a:latin typeface="微软雅黑" panose="020B0503020204020204" pitchFamily="34" charset="-122"/>
                <a:ea typeface="微软雅黑" panose="020B0503020204020204" pitchFamily="34" charset="-122"/>
              </a:rPr>
              <a:t>标准差</a:t>
            </a:r>
            <a:endParaRPr lang="en-US" altLang="zh-CN" sz="1600" dirty="0">
              <a:highlight>
                <a:srgbClr val="FFFF00"/>
              </a:highlight>
              <a:latin typeface="微软雅黑" panose="020B0503020204020204" pitchFamily="34" charset="-122"/>
              <a:ea typeface="微软雅黑" panose="020B0503020204020204" pitchFamily="34" charset="-122"/>
            </a:endParaRPr>
          </a:p>
          <a:p>
            <a:pPr lvl="2"/>
            <a:r>
              <a:rPr lang="zh-CN" altLang="en-US" sz="1200" dirty="0">
                <a:latin typeface="微软雅黑" panose="020B0503020204020204" pitchFamily="34" charset="-122"/>
                <a:ea typeface="微软雅黑" panose="020B0503020204020204" pitchFamily="34" charset="-122"/>
              </a:rPr>
              <a:t>标准差其实也是一种距离，与均值的距离，体现分布情况（相似度？）</a:t>
            </a:r>
            <a:endParaRPr lang="en-US" altLang="zh-CN" sz="1200" dirty="0">
              <a:latin typeface="微软雅黑" panose="020B0503020204020204" pitchFamily="34" charset="-122"/>
              <a:ea typeface="微软雅黑" panose="020B0503020204020204" pitchFamily="34" charset="-122"/>
            </a:endParaRPr>
          </a:p>
          <a:p>
            <a:r>
              <a:rPr lang="zh-CN" altLang="en-US" sz="1800" dirty="0">
                <a:latin typeface="微软雅黑" panose="020B0503020204020204" pitchFamily="34" charset="-122"/>
                <a:ea typeface="微软雅黑" panose="020B0503020204020204" pitchFamily="34" charset="-122"/>
              </a:rPr>
              <a:t>测试工具</a:t>
            </a:r>
            <a:endParaRPr lang="en-US" altLang="zh-CN" sz="1800" dirty="0">
              <a:latin typeface="微软雅黑" panose="020B0503020204020204" pitchFamily="34" charset="-122"/>
              <a:ea typeface="微软雅黑" panose="020B0503020204020204" pitchFamily="34" charset="-122"/>
            </a:endParaRPr>
          </a:p>
          <a:p>
            <a:pPr marL="685800" lvl="2">
              <a:spcBef>
                <a:spcPts val="1000"/>
              </a:spcBef>
            </a:pPr>
            <a:r>
              <a:rPr lang="en-US" sz="1600" dirty="0" err="1">
                <a:highlight>
                  <a:srgbClr val="FFFF00"/>
                </a:highlight>
                <a:latin typeface="微软雅黑" panose="020B0503020204020204" pitchFamily="34" charset="-122"/>
                <a:ea typeface="微软雅黑" panose="020B0503020204020204" pitchFamily="34" charset="-122"/>
              </a:rPr>
              <a:t>BenchmarkDotNet</a:t>
            </a:r>
            <a:r>
              <a:rPr lang="en-US" sz="1600" dirty="0">
                <a:highlight>
                  <a:srgbClr val="FFFF00"/>
                </a:highlight>
                <a:latin typeface="微软雅黑" panose="020B0503020204020204" pitchFamily="34" charset="-122"/>
                <a:ea typeface="微软雅黑" panose="020B0503020204020204" pitchFamily="34" charset="-122"/>
              </a:rPr>
              <a:t> </a:t>
            </a:r>
            <a:r>
              <a:rPr lang="zh-CN" altLang="en-US" sz="1600" dirty="0">
                <a:highlight>
                  <a:srgbClr val="FFFF00"/>
                </a:highlight>
                <a:latin typeface="微软雅黑" panose="020B0503020204020204" pitchFamily="34" charset="-122"/>
                <a:ea typeface="微软雅黑" panose="020B0503020204020204" pitchFamily="34" charset="-122"/>
              </a:rPr>
              <a:t>无并发的单元性能测试</a:t>
            </a:r>
            <a:endParaRPr lang="en-US"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测试结果</a:t>
            </a:r>
            <a:endParaRPr lang="en-US" altLang="zh-CN" sz="2000" dirty="0">
              <a:highlight>
                <a:srgbClr val="FFFF00"/>
              </a:highlight>
              <a:latin typeface="微软雅黑" panose="020B0503020204020204" pitchFamily="34" charset="-122"/>
              <a:ea typeface="微软雅黑" panose="020B0503020204020204" pitchFamily="34" charset="-122"/>
            </a:endParaRPr>
          </a:p>
          <a:p>
            <a:pPr marL="685800" lvl="2">
              <a:spcBef>
                <a:spcPts val="1000"/>
              </a:spcBef>
            </a:pPr>
            <a:r>
              <a:rPr lang="zh-CN" altLang="en-US" sz="1600" dirty="0">
                <a:highlight>
                  <a:srgbClr val="FFFF00"/>
                </a:highlight>
                <a:latin typeface="微软雅黑" panose="020B0503020204020204" pitchFamily="34" charset="-122"/>
                <a:ea typeface="微软雅黑" panose="020B0503020204020204" pitchFamily="34" charset="-122"/>
              </a:rPr>
              <a:t>相差</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倍：</a:t>
            </a:r>
            <a:r>
              <a:rPr lang="en-US" altLang="zh-CN" sz="1600" dirty="0">
                <a:highlight>
                  <a:srgbClr val="FFFF00"/>
                </a:highlight>
                <a:latin typeface="微软雅黑" panose="020B0503020204020204" pitchFamily="34" charset="-122"/>
                <a:ea typeface="微软雅黑" panose="020B0503020204020204" pitchFamily="34" charset="-122"/>
              </a:rPr>
              <a:t>30</a:t>
            </a:r>
            <a:r>
              <a:rPr lang="zh-CN" altLang="en-US" sz="1600" dirty="0">
                <a:highlight>
                  <a:srgbClr val="FFFF00"/>
                </a:highlight>
                <a:latin typeface="微软雅黑" panose="020B0503020204020204" pitchFamily="34" charset="-122"/>
                <a:ea typeface="微软雅黑" panose="020B0503020204020204" pitchFamily="34" charset="-122"/>
              </a:rPr>
              <a:t>毫秒 </a:t>
            </a:r>
            <a:r>
              <a:rPr lang="en-US" altLang="zh-CN" sz="1600" dirty="0">
                <a:highlight>
                  <a:srgbClr val="FFFF00"/>
                </a:highlight>
                <a:latin typeface="微软雅黑" panose="020B0503020204020204" pitchFamily="34" charset="-122"/>
                <a:ea typeface="微软雅黑" panose="020B0503020204020204" pitchFamily="34" charset="-122"/>
              </a:rPr>
              <a:t>vs 950</a:t>
            </a:r>
            <a:r>
              <a:rPr lang="zh-CN" altLang="en-US" sz="1600" dirty="0">
                <a:highlight>
                  <a:srgbClr val="FFFF00"/>
                </a:highlight>
                <a:latin typeface="微软雅黑" panose="020B0503020204020204" pitchFamily="34" charset="-122"/>
                <a:ea typeface="微软雅黑" panose="020B0503020204020204" pitchFamily="34" charset="-122"/>
              </a:rPr>
              <a:t>毫秒</a:t>
            </a:r>
            <a:endParaRPr lang="en-US" altLang="zh-CN" sz="1600" dirty="0">
              <a:highlight>
                <a:srgbClr val="FFFF00"/>
              </a:highlight>
              <a:latin typeface="微软雅黑" panose="020B0503020204020204" pitchFamily="34" charset="-122"/>
              <a:ea typeface="微软雅黑" panose="020B0503020204020204" pitchFamily="34" charset="-122"/>
            </a:endParaRPr>
          </a:p>
          <a:p>
            <a:pPr marL="228600" lvl="1">
              <a:spcBef>
                <a:spcPts val="1000"/>
              </a:spcBef>
            </a:pPr>
            <a:r>
              <a:rPr lang="zh-CN" altLang="en-US" sz="2000" dirty="0">
                <a:highlight>
                  <a:srgbClr val="FFFF00"/>
                </a:highlight>
                <a:latin typeface="微软雅黑" panose="020B0503020204020204" pitchFamily="34" charset="-122"/>
                <a:ea typeface="微软雅黑" panose="020B0503020204020204" pitchFamily="34" charset="-122"/>
              </a:rPr>
              <a:t>此页后都是基于</a:t>
            </a:r>
            <a:r>
              <a:rPr lang="en-US" altLang="zh-CN" sz="2000" dirty="0">
                <a:highlight>
                  <a:srgbClr val="FFFF00"/>
                </a:highlight>
                <a:latin typeface="微软雅黑" panose="020B0503020204020204" pitchFamily="34" charset="-122"/>
                <a:ea typeface="微软雅黑" panose="020B0503020204020204" pitchFamily="34" charset="-122"/>
              </a:rPr>
              <a:t>16G RAM VM</a:t>
            </a:r>
            <a:r>
              <a:rPr lang="zh-CN" altLang="en-US" sz="2000" dirty="0">
                <a:highlight>
                  <a:srgbClr val="FFFF00"/>
                </a:highlight>
                <a:latin typeface="微软雅黑" panose="020B0503020204020204" pitchFamily="34" charset="-122"/>
                <a:ea typeface="微软雅黑" panose="020B0503020204020204" pitchFamily="34" charset="-122"/>
              </a:rPr>
              <a:t>测试</a:t>
            </a:r>
            <a:endParaRPr lang="en-US" sz="20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047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F3F2-DA74-E7CF-3493-6F968A8319BA}"/>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819FC0F-86A1-2F38-4FE3-65FAC668400E}"/>
              </a:ext>
            </a:extLst>
          </p:cNvPr>
          <p:cNvSpPr>
            <a:spLocks noGrp="1"/>
          </p:cNvSpPr>
          <p:nvPr>
            <p:ph idx="1"/>
          </p:nvPr>
        </p:nvSpPr>
        <p:spPr>
          <a:xfrm>
            <a:off x="677333" y="1541417"/>
            <a:ext cx="10217089" cy="5024846"/>
          </a:xfrm>
        </p:spPr>
        <p:txBody>
          <a:bodyPr>
            <a:normAutofit/>
          </a:bodyPr>
          <a:lstStyle/>
          <a:p>
            <a:r>
              <a:rPr lang="zh-CN" altLang="en-US" sz="3600" dirty="0">
                <a:latin typeface="微软雅黑" panose="020B0503020204020204" pitchFamily="34" charset="-122"/>
                <a:ea typeface="微软雅黑" panose="020B0503020204020204" pitchFamily="34" charset="-122"/>
              </a:rPr>
              <a:t>说明</a:t>
            </a:r>
            <a:endParaRPr lang="en-US" altLang="zh-CN" sz="36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无并发：数据规模、产品、主机性能综合对比</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数据规模</a:t>
            </a:r>
            <a:endParaRPr lang="en-US" altLang="zh-CN" sz="3200"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同总体设计</a:t>
            </a:r>
            <a:endParaRPr lang="en-US" altLang="zh-CN"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功能</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同总体设计基本功能</a:t>
            </a:r>
            <a:endParaRPr lang="en-US" altLang="zh-CN" sz="2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测试方法与工具</a:t>
            </a:r>
            <a:endParaRPr lang="en-US" altLang="zh-CN" sz="3200" dirty="0">
              <a:latin typeface="微软雅黑" panose="020B0503020204020204" pitchFamily="34" charset="-122"/>
              <a:ea typeface="微软雅黑" panose="020B0503020204020204" pitchFamily="34" charset="-122"/>
            </a:endParaRPr>
          </a:p>
          <a:p>
            <a:pPr marL="685800" lvl="2">
              <a:spcBef>
                <a:spcPts val="1000"/>
              </a:spcBef>
            </a:pPr>
            <a:r>
              <a:rPr lang="zh-CN" altLang="en-US" sz="2800" dirty="0">
                <a:highlight>
                  <a:srgbClr val="FFFF00"/>
                </a:highlight>
                <a:latin typeface="微软雅黑" panose="020B0503020204020204" pitchFamily="34" charset="-122"/>
                <a:ea typeface="微软雅黑" panose="020B0503020204020204" pitchFamily="34" charset="-122"/>
              </a:rPr>
              <a:t>使用 </a:t>
            </a:r>
            <a:r>
              <a:rPr lang="en-US" sz="2800" dirty="0" err="1">
                <a:highlight>
                  <a:srgbClr val="FFFF00"/>
                </a:highlight>
                <a:latin typeface="微软雅黑" panose="020B0503020204020204" pitchFamily="34" charset="-122"/>
                <a:ea typeface="微软雅黑" panose="020B0503020204020204" pitchFamily="34" charset="-122"/>
              </a:rPr>
              <a:t>BenchmarkDotNet</a:t>
            </a:r>
            <a:r>
              <a:rPr lang="en-US" sz="2800" dirty="0">
                <a:highlight>
                  <a:srgbClr val="FFFF00"/>
                </a:highlight>
                <a:latin typeface="微软雅黑" panose="020B0503020204020204" pitchFamily="34" charset="-122"/>
                <a:ea typeface="微软雅黑" panose="020B0503020204020204" pitchFamily="34" charset="-122"/>
              </a:rPr>
              <a:t> </a:t>
            </a:r>
            <a:r>
              <a:rPr lang="zh-CN" altLang="en-US" sz="2800" dirty="0">
                <a:highlight>
                  <a:srgbClr val="FFFF00"/>
                </a:highlight>
                <a:latin typeface="微软雅黑" panose="020B0503020204020204" pitchFamily="34" charset="-122"/>
                <a:ea typeface="微软雅黑" panose="020B0503020204020204" pitchFamily="34" charset="-122"/>
              </a:rPr>
              <a:t>迭代循环独立调用各小场景</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1487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场景</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 无并发单元性能交叉对比测试结果</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2AACE74-4D10-CD26-DDD7-33CCE43BEDA5}"/>
              </a:ext>
            </a:extLst>
          </p:cNvPr>
          <p:cNvSpPr>
            <a:spLocks noGrp="1"/>
          </p:cNvSpPr>
          <p:nvPr>
            <p:ph idx="1"/>
          </p:nvPr>
        </p:nvSpPr>
        <p:spPr>
          <a:xfrm>
            <a:off x="677334" y="1419497"/>
            <a:ext cx="8596668" cy="4621865"/>
          </a:xfrm>
        </p:spPr>
        <p:txBody>
          <a:bodyPr/>
          <a:lstStyle/>
          <a:p>
            <a:r>
              <a:rPr lang="en-US" dirty="0">
                <a:latin typeface="微软雅黑" panose="020B0503020204020204" pitchFamily="34" charset="-122"/>
                <a:ea typeface="微软雅黑" panose="020B0503020204020204" pitchFamily="34" charset="-122"/>
              </a:rPr>
              <a:t>8GB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r>
              <a:rPr lang="en-US" dirty="0">
                <a:latin typeface="微软雅黑" panose="020B0503020204020204" pitchFamily="34" charset="-122"/>
                <a:ea typeface="微软雅黑" panose="020B0503020204020204" pitchFamily="34" charset="-122"/>
              </a:rPr>
              <a:t>16 GB Ram</a:t>
            </a:r>
          </a:p>
          <a:p>
            <a:endParaRPr lang="en-US"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C66C5C6-C367-D38D-AAD1-0D3E6CB19425}"/>
              </a:ext>
            </a:extLst>
          </p:cNvPr>
          <p:cNvPicPr>
            <a:picLocks noChangeAspect="1"/>
          </p:cNvPicPr>
          <p:nvPr/>
        </p:nvPicPr>
        <p:blipFill>
          <a:blip r:embed="rId2"/>
          <a:stretch>
            <a:fillRect/>
          </a:stretch>
        </p:blipFill>
        <p:spPr>
          <a:xfrm>
            <a:off x="1541905" y="3873353"/>
            <a:ext cx="6293297" cy="1054248"/>
          </a:xfrm>
          <a:prstGeom prst="rect">
            <a:avLst/>
          </a:prstGeom>
        </p:spPr>
      </p:pic>
      <p:graphicFrame>
        <p:nvGraphicFramePr>
          <p:cNvPr id="7" name="Object 6">
            <a:extLst>
              <a:ext uri="{FF2B5EF4-FFF2-40B4-BE49-F238E27FC236}">
                <a16:creationId xmlns:a16="http://schemas.microsoft.com/office/drawing/2014/main" id="{CCE2C2EE-C6C8-DDF2-A06F-6B72EEBD66F0}"/>
              </a:ext>
            </a:extLst>
          </p:cNvPr>
          <p:cNvGraphicFramePr>
            <a:graphicFrameLocks noChangeAspect="1"/>
          </p:cNvGraphicFramePr>
          <p:nvPr>
            <p:extLst>
              <p:ext uri="{D42A27DB-BD31-4B8C-83A1-F6EECF244321}">
                <p14:modId xmlns:p14="http://schemas.microsoft.com/office/powerpoint/2010/main" val="737533503"/>
              </p:ext>
            </p:extLst>
          </p:nvPr>
        </p:nvGraphicFramePr>
        <p:xfrm>
          <a:off x="1541905" y="2050275"/>
          <a:ext cx="6867525" cy="1247775"/>
        </p:xfrm>
        <a:graphic>
          <a:graphicData uri="http://schemas.openxmlformats.org/presentationml/2006/ole">
            <mc:AlternateContent xmlns:mc="http://schemas.openxmlformats.org/markup-compatibility/2006">
              <mc:Choice xmlns:v="urn:schemas-microsoft-com:vml" Requires="v">
                <p:oleObj r:id="rId3" imgW="6867360" imgH="1247760" progId="">
                  <p:embed/>
                </p:oleObj>
              </mc:Choice>
              <mc:Fallback>
                <p:oleObj r:id="rId3" imgW="6867360" imgH="1247760" progId="">
                  <p:embed/>
                  <p:pic>
                    <p:nvPicPr>
                      <p:cNvPr id="0" name=""/>
                      <p:cNvPicPr/>
                      <p:nvPr/>
                    </p:nvPicPr>
                    <p:blipFill>
                      <a:blip r:embed="rId4"/>
                      <a:stretch>
                        <a:fillRect/>
                      </a:stretch>
                    </p:blipFill>
                    <p:spPr>
                      <a:xfrm>
                        <a:off x="1541905" y="2050275"/>
                        <a:ext cx="6867525" cy="124777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25D9DABB-FD71-6D63-321F-C1412A05CF70}"/>
              </a:ext>
            </a:extLst>
          </p:cNvPr>
          <p:cNvGraphicFramePr>
            <a:graphicFrameLocks noChangeAspect="1"/>
          </p:cNvGraphicFramePr>
          <p:nvPr>
            <p:extLst>
              <p:ext uri="{D42A27DB-BD31-4B8C-83A1-F6EECF244321}">
                <p14:modId xmlns:p14="http://schemas.microsoft.com/office/powerpoint/2010/main" val="2057176099"/>
              </p:ext>
            </p:extLst>
          </p:nvPr>
        </p:nvGraphicFramePr>
        <p:xfrm>
          <a:off x="1541905" y="5252416"/>
          <a:ext cx="7924800" cy="1343025"/>
        </p:xfrm>
        <a:graphic>
          <a:graphicData uri="http://schemas.openxmlformats.org/presentationml/2006/ole">
            <mc:AlternateContent xmlns:mc="http://schemas.openxmlformats.org/markup-compatibility/2006">
              <mc:Choice xmlns:v="urn:schemas-microsoft-com:vml" Requires="v">
                <p:oleObj r:id="rId5" imgW="7924680" imgH="1343160" progId="">
                  <p:embed/>
                </p:oleObj>
              </mc:Choice>
              <mc:Fallback>
                <p:oleObj r:id="rId5" imgW="7924680" imgH="1343160" progId="">
                  <p:embed/>
                  <p:pic>
                    <p:nvPicPr>
                      <p:cNvPr id="0" name=""/>
                      <p:cNvPicPr/>
                      <p:nvPr/>
                    </p:nvPicPr>
                    <p:blipFill>
                      <a:blip r:embed="rId6"/>
                      <a:stretch>
                        <a:fillRect/>
                      </a:stretch>
                    </p:blipFill>
                    <p:spPr>
                      <a:xfrm>
                        <a:off x="1541905" y="5252416"/>
                        <a:ext cx="7924800" cy="1343025"/>
                      </a:xfrm>
                      <a:prstGeom prst="rect">
                        <a:avLst/>
                      </a:prstGeom>
                    </p:spPr>
                  </p:pic>
                </p:oleObj>
              </mc:Fallback>
            </mc:AlternateContent>
          </a:graphicData>
        </a:graphic>
      </p:graphicFrame>
    </p:spTree>
    <p:extLst>
      <p:ext uri="{BB962C8B-B14F-4D97-AF65-F5344CB8AC3E}">
        <p14:creationId xmlns:p14="http://schemas.microsoft.com/office/powerpoint/2010/main" val="3275085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3821-EC72-CB7A-352F-052792243BC6}"/>
              </a:ext>
            </a:extLst>
          </p:cNvPr>
          <p:cNvSpPr>
            <a:spLocks noGrp="1"/>
          </p:cNvSpPr>
          <p:nvPr>
            <p:ph type="title"/>
          </p:nvPr>
        </p:nvSpPr>
        <p:spPr>
          <a:xfrm>
            <a:off x="838200" y="43273"/>
            <a:ext cx="10515600" cy="1325563"/>
          </a:xfrm>
        </p:spPr>
        <p:txBody>
          <a:bodyPr>
            <a:normAutofit/>
          </a:bodyPr>
          <a:lstStyle/>
          <a:p>
            <a:r>
              <a:rPr lang="zh-CN" altLang="en-US" sz="3600" b="1" dirty="0">
                <a:latin typeface="微软雅黑" panose="020B0503020204020204" pitchFamily="34" charset="-122"/>
                <a:ea typeface="微软雅黑" panose="020B0503020204020204" pitchFamily="34" charset="-122"/>
              </a:rPr>
              <a:t>场景</a:t>
            </a:r>
            <a:r>
              <a:rPr lang="en-US" altLang="zh-CN" sz="3600" b="1" dirty="0">
                <a:latin typeface="微软雅黑" panose="020B0503020204020204" pitchFamily="34" charset="-122"/>
                <a:ea typeface="微软雅黑" panose="020B0503020204020204" pitchFamily="34" charset="-122"/>
              </a:rPr>
              <a:t>2:</a:t>
            </a:r>
            <a:r>
              <a:rPr lang="zh-CN" altLang="en-US" sz="3600" b="1" dirty="0">
                <a:latin typeface="微软雅黑" panose="020B0503020204020204" pitchFamily="34" charset="-122"/>
                <a:ea typeface="微软雅黑" panose="020B0503020204020204" pitchFamily="34" charset="-122"/>
              </a:rPr>
              <a:t> 无并发交叉对比测试过程监控</a:t>
            </a:r>
            <a:endParaRPr lang="en-US" sz="3600" b="1" dirty="0">
              <a:latin typeface="微软雅黑" panose="020B0503020204020204" pitchFamily="34" charset="-122"/>
              <a:ea typeface="微软雅黑" panose="020B0503020204020204" pitchFamily="34" charset="-122"/>
            </a:endParaRPr>
          </a:p>
        </p:txBody>
      </p:sp>
      <p:pic>
        <p:nvPicPr>
          <p:cNvPr id="12" name="Picture 11">
            <a:extLst>
              <a:ext uri="{FF2B5EF4-FFF2-40B4-BE49-F238E27FC236}">
                <a16:creationId xmlns:a16="http://schemas.microsoft.com/office/drawing/2014/main" id="{659BE56F-87F5-0C41-CC18-1D1EBE3A2A26}"/>
              </a:ext>
            </a:extLst>
          </p:cNvPr>
          <p:cNvPicPr>
            <a:picLocks noChangeAspect="1"/>
          </p:cNvPicPr>
          <p:nvPr/>
        </p:nvPicPr>
        <p:blipFill>
          <a:blip r:embed="rId2"/>
          <a:stretch>
            <a:fillRect/>
          </a:stretch>
        </p:blipFill>
        <p:spPr>
          <a:xfrm>
            <a:off x="348343" y="1107962"/>
            <a:ext cx="8971287" cy="5700966"/>
          </a:xfrm>
          <a:prstGeom prst="rect">
            <a:avLst/>
          </a:prstGeom>
        </p:spPr>
      </p:pic>
      <p:pic>
        <p:nvPicPr>
          <p:cNvPr id="14" name="Picture 13">
            <a:extLst>
              <a:ext uri="{FF2B5EF4-FFF2-40B4-BE49-F238E27FC236}">
                <a16:creationId xmlns:a16="http://schemas.microsoft.com/office/drawing/2014/main" id="{E18819BA-93CC-0E7F-1B0B-3796C6F08BAD}"/>
              </a:ext>
            </a:extLst>
          </p:cNvPr>
          <p:cNvPicPr>
            <a:picLocks noChangeAspect="1"/>
          </p:cNvPicPr>
          <p:nvPr/>
        </p:nvPicPr>
        <p:blipFill>
          <a:blip r:embed="rId3"/>
          <a:stretch>
            <a:fillRect/>
          </a:stretch>
        </p:blipFill>
        <p:spPr>
          <a:xfrm>
            <a:off x="1839401" y="923109"/>
            <a:ext cx="9070925" cy="5764282"/>
          </a:xfrm>
          <a:prstGeom prst="rect">
            <a:avLst/>
          </a:prstGeom>
        </p:spPr>
      </p:pic>
      <p:pic>
        <p:nvPicPr>
          <p:cNvPr id="16" name="Picture 15">
            <a:extLst>
              <a:ext uri="{FF2B5EF4-FFF2-40B4-BE49-F238E27FC236}">
                <a16:creationId xmlns:a16="http://schemas.microsoft.com/office/drawing/2014/main" id="{7971CA31-3FE2-6A11-CC6D-2E5A3061D054}"/>
              </a:ext>
            </a:extLst>
          </p:cNvPr>
          <p:cNvPicPr>
            <a:picLocks noChangeAspect="1"/>
          </p:cNvPicPr>
          <p:nvPr/>
        </p:nvPicPr>
        <p:blipFill>
          <a:blip r:embed="rId4"/>
          <a:stretch>
            <a:fillRect/>
          </a:stretch>
        </p:blipFill>
        <p:spPr>
          <a:xfrm>
            <a:off x="2366281" y="2088280"/>
            <a:ext cx="9477375" cy="1600200"/>
          </a:xfrm>
          <a:prstGeom prst="rect">
            <a:avLst/>
          </a:prstGeom>
        </p:spPr>
      </p:pic>
    </p:spTree>
    <p:extLst>
      <p:ext uri="{BB962C8B-B14F-4D97-AF65-F5344CB8AC3E}">
        <p14:creationId xmlns:p14="http://schemas.microsoft.com/office/powerpoint/2010/main" val="338056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1115" y="268513"/>
            <a:ext cx="10515600" cy="725427"/>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 </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11" name="Picture 10">
            <a:extLst>
              <a:ext uri="{FF2B5EF4-FFF2-40B4-BE49-F238E27FC236}">
                <a16:creationId xmlns:a16="http://schemas.microsoft.com/office/drawing/2014/main" id="{9826E66B-756F-81B6-D781-0F19FDC90D3E}"/>
              </a:ext>
            </a:extLst>
          </p:cNvPr>
          <p:cNvPicPr>
            <a:picLocks noChangeAspect="1"/>
          </p:cNvPicPr>
          <p:nvPr/>
        </p:nvPicPr>
        <p:blipFill>
          <a:blip r:embed="rId2"/>
          <a:stretch>
            <a:fillRect/>
          </a:stretch>
        </p:blipFill>
        <p:spPr>
          <a:xfrm>
            <a:off x="2003301" y="4503221"/>
            <a:ext cx="9345329" cy="2086266"/>
          </a:xfrm>
          <a:prstGeom prst="rect">
            <a:avLst/>
          </a:prstGeom>
        </p:spPr>
      </p:pic>
      <p:graphicFrame>
        <p:nvGraphicFramePr>
          <p:cNvPr id="4" name="Object 3">
            <a:extLst>
              <a:ext uri="{FF2B5EF4-FFF2-40B4-BE49-F238E27FC236}">
                <a16:creationId xmlns:a16="http://schemas.microsoft.com/office/drawing/2014/main" id="{BABB368E-44B9-C8EC-601F-8BB28A0BAB79}"/>
              </a:ext>
            </a:extLst>
          </p:cNvPr>
          <p:cNvGraphicFramePr>
            <a:graphicFrameLocks noChangeAspect="1"/>
          </p:cNvGraphicFramePr>
          <p:nvPr>
            <p:extLst>
              <p:ext uri="{D42A27DB-BD31-4B8C-83A1-F6EECF244321}">
                <p14:modId xmlns:p14="http://schemas.microsoft.com/office/powerpoint/2010/main" val="3655048491"/>
              </p:ext>
            </p:extLst>
          </p:nvPr>
        </p:nvGraphicFramePr>
        <p:xfrm>
          <a:off x="3595280" y="1120934"/>
          <a:ext cx="7753350" cy="3124200"/>
        </p:xfrm>
        <a:graphic>
          <a:graphicData uri="http://schemas.openxmlformats.org/presentationml/2006/ole">
            <mc:AlternateContent xmlns:mc="http://schemas.openxmlformats.org/markup-compatibility/2006">
              <mc:Choice xmlns:v="urn:schemas-microsoft-com:vml" Requires="v">
                <p:oleObj r:id="rId3" imgW="7753320" imgH="3124080" progId="">
                  <p:embed/>
                </p:oleObj>
              </mc:Choice>
              <mc:Fallback>
                <p:oleObj r:id="rId3" imgW="7753320" imgH="3124080" progId="">
                  <p:embed/>
                  <p:pic>
                    <p:nvPicPr>
                      <p:cNvPr id="0" name=""/>
                      <p:cNvPicPr/>
                      <p:nvPr/>
                    </p:nvPicPr>
                    <p:blipFill>
                      <a:blip r:embed="rId4"/>
                      <a:stretch>
                        <a:fillRect/>
                      </a:stretch>
                    </p:blipFill>
                    <p:spPr>
                      <a:xfrm>
                        <a:off x="3595280" y="1120934"/>
                        <a:ext cx="7753350" cy="3124200"/>
                      </a:xfrm>
                      <a:prstGeom prst="rect">
                        <a:avLst/>
                      </a:prstGeom>
                    </p:spPr>
                  </p:pic>
                </p:oleObj>
              </mc:Fallback>
            </mc:AlternateContent>
          </a:graphicData>
        </a:graphic>
      </p:graphicFrame>
    </p:spTree>
    <p:extLst>
      <p:ext uri="{BB962C8B-B14F-4D97-AF65-F5344CB8AC3E}">
        <p14:creationId xmlns:p14="http://schemas.microsoft.com/office/powerpoint/2010/main" val="3455895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759823" y="464079"/>
            <a:ext cx="10515600" cy="537408"/>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3:</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225K Remote: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677334" y="1628503"/>
            <a:ext cx="8596668" cy="4412859"/>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ECEF9599-808B-6823-01CC-0DECBD9C2031}"/>
              </a:ext>
            </a:extLst>
          </p:cNvPr>
          <p:cNvPicPr>
            <a:picLocks noChangeAspect="1"/>
          </p:cNvPicPr>
          <p:nvPr/>
        </p:nvPicPr>
        <p:blipFill>
          <a:blip r:embed="rId2"/>
          <a:stretch>
            <a:fillRect/>
          </a:stretch>
        </p:blipFill>
        <p:spPr>
          <a:xfrm>
            <a:off x="1198833" y="2447788"/>
            <a:ext cx="9097645" cy="1962424"/>
          </a:xfrm>
          <a:prstGeom prst="rect">
            <a:avLst/>
          </a:prstGeom>
        </p:spPr>
      </p:pic>
    </p:spTree>
    <p:extLst>
      <p:ext uri="{BB962C8B-B14F-4D97-AF65-F5344CB8AC3E}">
        <p14:creationId xmlns:p14="http://schemas.microsoft.com/office/powerpoint/2010/main" val="45635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E7ABB-CE3F-40A1-49D8-62C2E1522576}"/>
              </a:ext>
            </a:extLst>
          </p:cNvPr>
          <p:cNvSpPr>
            <a:spLocks noGrp="1"/>
          </p:cNvSpPr>
          <p:nvPr>
            <p:ph type="title"/>
          </p:nvPr>
        </p:nvSpPr>
        <p:spPr/>
        <p:txBody>
          <a:bodyPr/>
          <a:lstStyle/>
          <a:p>
            <a:r>
              <a:rPr lang="zh-CN" altLang="en-US" dirty="0"/>
              <a:t>特别鸣谢</a:t>
            </a:r>
            <a:endParaRPr lang="en-US" dirty="0"/>
          </a:p>
        </p:txBody>
      </p:sp>
      <p:sp>
        <p:nvSpPr>
          <p:cNvPr id="3" name="Content Placeholder 2">
            <a:extLst>
              <a:ext uri="{FF2B5EF4-FFF2-40B4-BE49-F238E27FC236}">
                <a16:creationId xmlns:a16="http://schemas.microsoft.com/office/drawing/2014/main" id="{7DFCC933-87E7-39CC-96D2-6E2C1C054E5A}"/>
              </a:ext>
            </a:extLst>
          </p:cNvPr>
          <p:cNvSpPr>
            <a:spLocks noGrp="1"/>
          </p:cNvSpPr>
          <p:nvPr>
            <p:ph idx="1"/>
          </p:nvPr>
        </p:nvSpPr>
        <p:spPr>
          <a:xfrm>
            <a:off x="677334" y="1497875"/>
            <a:ext cx="8596668" cy="4543488"/>
          </a:xfrm>
        </p:spPr>
        <p:txBody>
          <a:bodyPr>
            <a:normAutofit/>
          </a:bodyPr>
          <a:lstStyle/>
          <a:p>
            <a:r>
              <a:rPr lang="en-US" altLang="zh-CN" sz="2400" b="1" dirty="0">
                <a:latin typeface="微软雅黑" panose="020B0503020204020204" pitchFamily="34" charset="-122"/>
                <a:ea typeface="微软雅黑" panose="020B0503020204020204" pitchFamily="34" charset="-122"/>
              </a:rPr>
              <a:t>Harvey Hu</a:t>
            </a:r>
          </a:p>
          <a:p>
            <a:pPr lvl="1"/>
            <a:r>
              <a:rPr lang="zh-CN" altLang="en-US" dirty="0">
                <a:latin typeface="微软雅黑" panose="020B0503020204020204" pitchFamily="34" charset="-122"/>
                <a:ea typeface="微软雅黑" panose="020B0503020204020204" pitchFamily="34" charset="-122"/>
              </a:rPr>
              <a:t>给予小范围分享机会</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灵魂拷问，向量索引相关</a:t>
            </a:r>
            <a:r>
              <a:rPr lang="zh-CN" altLang="en-US" dirty="0">
                <a:highlight>
                  <a:srgbClr val="FFFF00"/>
                </a:highlight>
                <a:latin typeface="微软雅黑" panose="020B0503020204020204" pitchFamily="34" charset="-122"/>
                <a:ea typeface="微软雅黑" panose="020B0503020204020204" pitchFamily="34" charset="-122"/>
              </a:rPr>
              <a:t>科学</a:t>
            </a:r>
            <a:r>
              <a:rPr lang="zh-CN" altLang="en-US" dirty="0">
                <a:latin typeface="微软雅黑" panose="020B0503020204020204" pitchFamily="34" charset="-122"/>
                <a:ea typeface="微软雅黑" panose="020B0503020204020204" pitchFamily="34" charset="-122"/>
              </a:rPr>
              <a:t>问题，使我这个</a:t>
            </a:r>
            <a:r>
              <a:rPr lang="zh-CN" altLang="en-US" dirty="0">
                <a:highlight>
                  <a:srgbClr val="FFFF00"/>
                </a:highlight>
                <a:latin typeface="微软雅黑" panose="020B0503020204020204" pitchFamily="34" charset="-122"/>
                <a:ea typeface="微软雅黑" panose="020B0503020204020204" pitchFamily="34" charset="-122"/>
              </a:rPr>
              <a:t>科技</a:t>
            </a:r>
            <a:r>
              <a:rPr lang="zh-CN" altLang="en-US" dirty="0">
                <a:latin typeface="微软雅黑" panose="020B0503020204020204" pitchFamily="34" charset="-122"/>
                <a:ea typeface="微软雅黑" panose="020B0503020204020204" pitchFamily="34" charset="-122"/>
              </a:rPr>
              <a:t>从业者力不从心</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赞助 </a:t>
            </a:r>
            <a:r>
              <a:rPr lang="en-US" altLang="zh-CN" dirty="0">
                <a:latin typeface="微软雅黑" panose="020B0503020204020204" pitchFamily="34" charset="-122"/>
                <a:ea typeface="微软雅黑" panose="020B0503020204020204" pitchFamily="34" charset="-122"/>
              </a:rPr>
              <a:t>11w</a:t>
            </a:r>
          </a:p>
          <a:p>
            <a:pPr lvl="1"/>
            <a:r>
              <a:rPr lang="zh-CN" altLang="en-US" dirty="0">
                <a:latin typeface="微软雅黑" panose="020B0503020204020204" pitchFamily="34" charset="-122"/>
                <a:ea typeface="微软雅黑" panose="020B0503020204020204" pitchFamily="34" charset="-122"/>
              </a:rPr>
              <a:t>赞助高性能 </a:t>
            </a:r>
            <a:r>
              <a:rPr lang="en-US" altLang="zh-CN" dirty="0">
                <a:latin typeface="微软雅黑" panose="020B0503020204020204" pitchFamily="34" charset="-122"/>
                <a:ea typeface="微软雅黑" panose="020B0503020204020204" pitchFamily="34" charset="-122"/>
              </a:rPr>
              <a:t>Azure </a:t>
            </a:r>
            <a:r>
              <a:rPr lang="zh-CN" altLang="en-US" dirty="0">
                <a:latin typeface="微软雅黑" panose="020B0503020204020204" pitchFamily="34" charset="-122"/>
                <a:ea typeface="微软雅黑" panose="020B0503020204020204" pitchFamily="34" charset="-122"/>
              </a:rPr>
              <a:t>虚机 </a:t>
            </a:r>
            <a:r>
              <a:rPr lang="en-US" altLang="zh-CN" dirty="0">
                <a:latin typeface="微软雅黑" panose="020B0503020204020204" pitchFamily="34" charset="-122"/>
                <a:ea typeface="微软雅黑" panose="020B0503020204020204" pitchFamily="34" charset="-122"/>
              </a:rPr>
              <a:t>24 </a:t>
            </a:r>
            <a:r>
              <a:rPr lang="zh-CN" altLang="en-US" dirty="0">
                <a:latin typeface="微软雅黑" panose="020B0503020204020204" pitchFamily="34" charset="-122"/>
                <a:ea typeface="微软雅黑" panose="020B0503020204020204" pitchFamily="34" charset="-122"/>
              </a:rPr>
              <a:t>小时</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提供评测范围线索</a:t>
            </a:r>
            <a:endParaRPr lang="en-US" altLang="zh-CN" dirty="0">
              <a:latin typeface="微软雅黑" panose="020B0503020204020204" pitchFamily="34" charset="-122"/>
              <a:ea typeface="微软雅黑" panose="020B0503020204020204" pitchFamily="34" charset="-122"/>
            </a:endParaRPr>
          </a:p>
          <a:p>
            <a:pPr lvl="1"/>
            <a:r>
              <a:rPr lang="zh-CN" altLang="en-US" sz="2400" b="1" dirty="0">
                <a:solidFill>
                  <a:srgbClr val="FF0000"/>
                </a:solidFill>
                <a:latin typeface="微软雅黑" panose="020B0503020204020204" pitchFamily="34" charset="-122"/>
                <a:ea typeface="微软雅黑" panose="020B0503020204020204" pitchFamily="34" charset="-122"/>
              </a:rPr>
              <a:t>推荐至 </a:t>
            </a:r>
            <a:r>
              <a:rPr lang="en-US" altLang="zh-CN" sz="2400" b="1" dirty="0">
                <a:solidFill>
                  <a:srgbClr val="FF0000"/>
                </a:solidFill>
                <a:latin typeface="微软雅黑" panose="020B0503020204020204" pitchFamily="34" charset="-122"/>
                <a:ea typeface="微软雅黑" panose="020B0503020204020204" pitchFamily="34" charset="-122"/>
              </a:rPr>
              <a:t>OpenAI </a:t>
            </a:r>
            <a:r>
              <a:rPr lang="zh-CN" altLang="en-US" sz="2400" b="1" dirty="0">
                <a:solidFill>
                  <a:srgbClr val="FF0000"/>
                </a:solidFill>
                <a:latin typeface="微软雅黑" panose="020B0503020204020204" pitchFamily="34" charset="-122"/>
                <a:ea typeface="微软雅黑" panose="020B0503020204020204" pitchFamily="34" charset="-122"/>
              </a:rPr>
              <a:t>系列分享</a:t>
            </a:r>
            <a:endParaRPr lang="en-US" altLang="zh-CN" sz="24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内容有些枯燥，</a:t>
            </a:r>
            <a:r>
              <a:rPr lang="en-US" altLang="zh-CN" sz="2200" b="1" dirty="0">
                <a:solidFill>
                  <a:srgbClr val="FF0000"/>
                </a:solidFill>
                <a:latin typeface="微软雅黑" panose="020B0503020204020204" pitchFamily="34" charset="-122"/>
                <a:ea typeface="微软雅黑" panose="020B0503020204020204" pitchFamily="34" charset="-122"/>
              </a:rPr>
              <a:t>Level 100</a:t>
            </a:r>
          </a:p>
          <a:p>
            <a:pPr lvl="2"/>
            <a:r>
              <a:rPr lang="zh-CN" altLang="en-US" sz="2200" b="1" dirty="0">
                <a:solidFill>
                  <a:srgbClr val="FF0000"/>
                </a:solidFill>
                <a:latin typeface="微软雅黑" panose="020B0503020204020204" pitchFamily="34" charset="-122"/>
                <a:ea typeface="微软雅黑" panose="020B0503020204020204" pitchFamily="34" charset="-122"/>
              </a:rPr>
              <a:t>抛砖引玉、班门弄斧</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2"/>
            <a:r>
              <a:rPr lang="zh-CN" altLang="en-US" sz="2200" b="1" dirty="0">
                <a:solidFill>
                  <a:srgbClr val="FF0000"/>
                </a:solidFill>
                <a:latin typeface="微软雅黑" panose="020B0503020204020204" pitchFamily="34" charset="-122"/>
                <a:ea typeface="微软雅黑" panose="020B0503020204020204" pitchFamily="34" charset="-122"/>
              </a:rPr>
              <a:t>请大家斧正</a:t>
            </a:r>
            <a:endParaRPr lang="en-US" altLang="zh-CN" sz="2200" b="1" dirty="0">
              <a:solidFill>
                <a:srgbClr val="FF0000"/>
              </a:solidFill>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759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BFED30C-F893-41E1-DBC9-01AB5C0135F4}"/>
              </a:ext>
            </a:extLst>
          </p:cNvPr>
          <p:cNvGraphicFramePr>
            <a:graphicFrameLocks noChangeAspect="1"/>
          </p:cNvGraphicFramePr>
          <p:nvPr>
            <p:extLst>
              <p:ext uri="{D42A27DB-BD31-4B8C-83A1-F6EECF244321}">
                <p14:modId xmlns:p14="http://schemas.microsoft.com/office/powerpoint/2010/main" val="34834650"/>
              </p:ext>
            </p:extLst>
          </p:nvPr>
        </p:nvGraphicFramePr>
        <p:xfrm>
          <a:off x="1852958" y="2009069"/>
          <a:ext cx="9334500" cy="2000250"/>
        </p:xfrm>
        <a:graphic>
          <a:graphicData uri="http://schemas.openxmlformats.org/presentationml/2006/ole">
            <mc:AlternateContent xmlns:mc="http://schemas.openxmlformats.org/markup-compatibility/2006">
              <mc:Choice xmlns:v="urn:schemas-microsoft-com:vml" Requires="v">
                <p:oleObj r:id="rId2" imgW="9334440" imgH="2000160" progId="">
                  <p:embed/>
                </p:oleObj>
              </mc:Choice>
              <mc:Fallback>
                <p:oleObj r:id="rId2" imgW="9334440" imgH="2000160" progId="">
                  <p:embed/>
                  <p:pic>
                    <p:nvPicPr>
                      <p:cNvPr id="0" name=""/>
                      <p:cNvPicPr/>
                      <p:nvPr/>
                    </p:nvPicPr>
                    <p:blipFill>
                      <a:blip r:embed="rId3"/>
                      <a:stretch>
                        <a:fillRect/>
                      </a:stretch>
                    </p:blipFill>
                    <p:spPr>
                      <a:xfrm>
                        <a:off x="1852958" y="2009069"/>
                        <a:ext cx="9334500" cy="2000250"/>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A30CF02-F234-49E6-BD92-89453106A91A}"/>
              </a:ext>
            </a:extLst>
          </p:cNvPr>
          <p:cNvSpPr>
            <a:spLocks noGrp="1"/>
          </p:cNvSpPr>
          <p:nvPr>
            <p:ph type="title"/>
          </p:nvPr>
        </p:nvSpPr>
        <p:spPr>
          <a:xfrm>
            <a:off x="578842" y="200112"/>
            <a:ext cx="11188547" cy="736882"/>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4:</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err="1">
                <a:highlight>
                  <a:srgbClr val="FFFF00"/>
                </a:highlight>
                <a:latin typeface="微软雅黑" panose="020B0503020204020204" pitchFamily="34" charset="-122"/>
                <a:ea typeface="微软雅黑" panose="020B0503020204020204" pitchFamily="34" charset="-122"/>
              </a:rPr>
              <a:t>Qdrant</a:t>
            </a:r>
            <a:r>
              <a:rPr lang="en-US" altLang="zh-CN" sz="2800" b="1" dirty="0">
                <a:highlight>
                  <a:srgbClr val="FFFF00"/>
                </a:highlight>
                <a:latin typeface="微软雅黑" panose="020B0503020204020204" pitchFamily="34" charset="-122"/>
                <a:ea typeface="微软雅黑" panose="020B0503020204020204" pitchFamily="34" charset="-122"/>
              </a:rPr>
              <a:t> HNSW 50w/100w local: </a:t>
            </a:r>
            <a:r>
              <a:rPr lang="en-US" altLang="zh-CN" sz="2800" b="1" dirty="0" err="1">
                <a:highlight>
                  <a:srgbClr val="FFFF00"/>
                </a:highlight>
                <a:latin typeface="微软雅黑" panose="020B0503020204020204" pitchFamily="34" charset="-122"/>
                <a:ea typeface="微软雅黑" panose="020B0503020204020204" pitchFamily="34" charset="-122"/>
              </a:rPr>
              <a:t>Grpc</a:t>
            </a:r>
            <a:r>
              <a:rPr lang="en-US" altLang="zh-CN" sz="2800" b="1" dirty="0">
                <a:highlight>
                  <a:srgbClr val="FFFF00"/>
                </a:highlight>
                <a:latin typeface="微软雅黑" panose="020B0503020204020204" pitchFamily="34" charset="-122"/>
                <a:ea typeface="微软雅黑" panose="020B0503020204020204" pitchFamily="34" charset="-122"/>
              </a:rPr>
              <a:t> vs SK Http </a:t>
            </a:r>
            <a:r>
              <a:rPr lang="zh-CN" altLang="en-US" sz="2800" b="1" dirty="0">
                <a:highlight>
                  <a:srgbClr val="FFFF00"/>
                </a:highlight>
                <a:latin typeface="微软雅黑" panose="020B0503020204020204" pitchFamily="34" charset="-122"/>
                <a:ea typeface="微软雅黑" panose="020B0503020204020204" pitchFamily="34" charset="-122"/>
              </a:rPr>
              <a:t> </a:t>
            </a:r>
            <a:endParaRPr lang="en-US" sz="28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834F03C-7673-7B8A-69C8-34815F1BE00A}"/>
              </a:ext>
            </a:extLst>
          </p:cNvPr>
          <p:cNvSpPr>
            <a:spLocks noGrp="1"/>
          </p:cNvSpPr>
          <p:nvPr>
            <p:ph idx="1"/>
          </p:nvPr>
        </p:nvSpPr>
        <p:spPr>
          <a:xfrm>
            <a:off x="915316" y="1110112"/>
            <a:ext cx="10515600" cy="4351338"/>
          </a:xfrm>
        </p:spPr>
        <p:txBody>
          <a:bodyPr>
            <a:normAutofit/>
          </a:bodyPr>
          <a:lstStyle/>
          <a:p>
            <a:r>
              <a:rPr lang="en-US" dirty="0">
                <a:latin typeface="微软雅黑" panose="020B0503020204020204" pitchFamily="34" charset="-122"/>
                <a:ea typeface="微软雅黑" panose="020B0503020204020204" pitchFamily="34" charset="-122"/>
              </a:rPr>
              <a:t>32 </a:t>
            </a:r>
            <a:r>
              <a:rPr lang="en-US" altLang="zh-CN" dirty="0">
                <a:latin typeface="微软雅黑" panose="020B0503020204020204" pitchFamily="34" charset="-122"/>
                <a:ea typeface="微软雅黑" panose="020B0503020204020204" pitchFamily="34" charset="-122"/>
              </a:rPr>
              <a:t>GB RAM Server</a:t>
            </a:r>
          </a:p>
          <a:p>
            <a:pPr lvl="1"/>
            <a:r>
              <a:rPr lang="en-US" altLang="zh-CN" dirty="0">
                <a:latin typeface="微软雅黑" panose="020B0503020204020204" pitchFamily="34" charset="-122"/>
                <a:ea typeface="微软雅黑" panose="020B0503020204020204" pitchFamily="34" charset="-122"/>
              </a:rPr>
              <a:t>50w</a:t>
            </a: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100w</a:t>
            </a:r>
          </a:p>
          <a:p>
            <a:pPr lvl="1"/>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457200" lvl="1" indent="0">
              <a:buNone/>
            </a:pP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6F18D28A-4ABE-903F-1FF5-4EF51AE8055E}"/>
              </a:ext>
            </a:extLst>
          </p:cNvPr>
          <p:cNvPicPr>
            <a:picLocks noChangeAspect="1"/>
          </p:cNvPicPr>
          <p:nvPr/>
        </p:nvPicPr>
        <p:blipFill>
          <a:blip r:embed="rId4"/>
          <a:stretch>
            <a:fillRect/>
          </a:stretch>
        </p:blipFill>
        <p:spPr>
          <a:xfrm>
            <a:off x="1852958" y="4691371"/>
            <a:ext cx="9164329" cy="1924319"/>
          </a:xfrm>
          <a:prstGeom prst="rect">
            <a:avLst/>
          </a:prstGeom>
        </p:spPr>
      </p:pic>
      <p:pic>
        <p:nvPicPr>
          <p:cNvPr id="10" name="Picture 9">
            <a:extLst>
              <a:ext uri="{FF2B5EF4-FFF2-40B4-BE49-F238E27FC236}">
                <a16:creationId xmlns:a16="http://schemas.microsoft.com/office/drawing/2014/main" id="{E694BA3E-73A6-9E64-8E74-DA346F3BA08B}"/>
              </a:ext>
            </a:extLst>
          </p:cNvPr>
          <p:cNvPicPr>
            <a:picLocks noChangeAspect="1"/>
          </p:cNvPicPr>
          <p:nvPr/>
        </p:nvPicPr>
        <p:blipFill>
          <a:blip r:embed="rId5"/>
          <a:stretch>
            <a:fillRect/>
          </a:stretch>
        </p:blipFill>
        <p:spPr>
          <a:xfrm>
            <a:off x="2619126" y="1481251"/>
            <a:ext cx="9335803" cy="4738064"/>
          </a:xfrm>
          <a:prstGeom prst="rect">
            <a:avLst/>
          </a:prstGeom>
        </p:spPr>
      </p:pic>
      <p:pic>
        <p:nvPicPr>
          <p:cNvPr id="12" name="Picture 11">
            <a:extLst>
              <a:ext uri="{FF2B5EF4-FFF2-40B4-BE49-F238E27FC236}">
                <a16:creationId xmlns:a16="http://schemas.microsoft.com/office/drawing/2014/main" id="{047AEF82-CBD5-5804-A92D-AD5EC7A18C7D}"/>
              </a:ext>
            </a:extLst>
          </p:cNvPr>
          <p:cNvPicPr>
            <a:picLocks noChangeAspect="1"/>
          </p:cNvPicPr>
          <p:nvPr/>
        </p:nvPicPr>
        <p:blipFill>
          <a:blip r:embed="rId6"/>
          <a:stretch>
            <a:fillRect/>
          </a:stretch>
        </p:blipFill>
        <p:spPr>
          <a:xfrm>
            <a:off x="4181019" y="3021492"/>
            <a:ext cx="7935432" cy="1657581"/>
          </a:xfrm>
          <a:prstGeom prst="rect">
            <a:avLst/>
          </a:prstGeom>
        </p:spPr>
      </p:pic>
    </p:spTree>
    <p:extLst>
      <p:ext uri="{BB962C8B-B14F-4D97-AF65-F5344CB8AC3E}">
        <p14:creationId xmlns:p14="http://schemas.microsoft.com/office/powerpoint/2010/main" val="3180205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9450-E5F1-7A4C-1C72-7CFBFDFE4A33}"/>
              </a:ext>
            </a:extLst>
          </p:cNvPr>
          <p:cNvSpPr>
            <a:spLocks noGrp="1"/>
          </p:cNvSpPr>
          <p:nvPr>
            <p:ph type="title"/>
          </p:nvPr>
        </p:nvSpPr>
        <p:spPr>
          <a:xfrm>
            <a:off x="191965" y="249115"/>
            <a:ext cx="11808069" cy="718039"/>
          </a:xfrm>
        </p:spPr>
        <p:txBody>
          <a:bodyPr>
            <a:normAutofit fontScale="90000"/>
          </a:bodyPr>
          <a:lstStyle/>
          <a:p>
            <a:r>
              <a:rPr lang="zh-CN" altLang="en-US" sz="2800" b="1" dirty="0">
                <a:highlight>
                  <a:srgbClr val="FFFF00"/>
                </a:highlight>
                <a:latin typeface="微软雅黑" panose="020B0503020204020204" pitchFamily="34" charset="-122"/>
                <a:ea typeface="微软雅黑" panose="020B0503020204020204" pitchFamily="34" charset="-122"/>
              </a:rPr>
              <a:t>场景</a:t>
            </a:r>
            <a:r>
              <a:rPr lang="en-US" altLang="zh-CN" sz="2800" b="1" dirty="0">
                <a:highlight>
                  <a:srgbClr val="FFFF00"/>
                </a:highlight>
                <a:latin typeface="微软雅黑" panose="020B0503020204020204" pitchFamily="34" charset="-122"/>
                <a:ea typeface="微软雅黑" panose="020B0503020204020204" pitchFamily="34" charset="-122"/>
              </a:rPr>
              <a:t>5:</a:t>
            </a:r>
            <a:r>
              <a:rPr lang="zh-CN" altLang="en-US" sz="2800" b="1" dirty="0">
                <a:highlight>
                  <a:srgbClr val="FFFF00"/>
                </a:highlight>
                <a:latin typeface="微软雅黑" panose="020B0503020204020204" pitchFamily="34" charset="-122"/>
                <a:ea typeface="微软雅黑" panose="020B0503020204020204" pitchFamily="34" charset="-122"/>
              </a:rPr>
              <a:t> 无并发</a:t>
            </a:r>
            <a:r>
              <a:rPr lang="en-US" altLang="zh-CN" sz="2800" b="1" dirty="0">
                <a:highlight>
                  <a:srgbClr val="FFFF00"/>
                </a:highlight>
                <a:latin typeface="微软雅黑" panose="020B0503020204020204" pitchFamily="34" charset="-122"/>
                <a:ea typeface="微软雅黑" panose="020B0503020204020204" pitchFamily="34" charset="-122"/>
              </a:rPr>
              <a:t>Milvus HNSW L2 local: 50w vs 100w vs 150w vs 200w </a:t>
            </a:r>
            <a:r>
              <a:rPr lang="en-US" altLang="zh-CN" dirty="0"/>
              <a:t>	</a:t>
            </a:r>
            <a:endParaRPr lang="en-US" dirty="0"/>
          </a:p>
        </p:txBody>
      </p:sp>
      <p:pic>
        <p:nvPicPr>
          <p:cNvPr id="5" name="Content Placeholder 4">
            <a:extLst>
              <a:ext uri="{FF2B5EF4-FFF2-40B4-BE49-F238E27FC236}">
                <a16:creationId xmlns:a16="http://schemas.microsoft.com/office/drawing/2014/main" id="{1C873A37-E41A-D6AF-A74F-CC03F8AFF705}"/>
              </a:ext>
            </a:extLst>
          </p:cNvPr>
          <p:cNvPicPr>
            <a:picLocks noGrp="1" noChangeAspect="1"/>
          </p:cNvPicPr>
          <p:nvPr>
            <p:ph idx="1"/>
          </p:nvPr>
        </p:nvPicPr>
        <p:blipFill>
          <a:blip r:embed="rId2"/>
          <a:stretch>
            <a:fillRect/>
          </a:stretch>
        </p:blipFill>
        <p:spPr>
          <a:xfrm>
            <a:off x="792749" y="878551"/>
            <a:ext cx="5303250" cy="1336906"/>
          </a:xfrm>
        </p:spPr>
      </p:pic>
      <p:pic>
        <p:nvPicPr>
          <p:cNvPr id="7" name="Picture 6">
            <a:extLst>
              <a:ext uri="{FF2B5EF4-FFF2-40B4-BE49-F238E27FC236}">
                <a16:creationId xmlns:a16="http://schemas.microsoft.com/office/drawing/2014/main" id="{BB5F2519-B060-0903-97C5-E9F3EA6CF3F0}"/>
              </a:ext>
            </a:extLst>
          </p:cNvPr>
          <p:cNvPicPr>
            <a:picLocks noChangeAspect="1"/>
          </p:cNvPicPr>
          <p:nvPr/>
        </p:nvPicPr>
        <p:blipFill>
          <a:blip r:embed="rId3"/>
          <a:stretch>
            <a:fillRect/>
          </a:stretch>
        </p:blipFill>
        <p:spPr>
          <a:xfrm>
            <a:off x="792749" y="2257205"/>
            <a:ext cx="5799638" cy="1362855"/>
          </a:xfrm>
          <a:prstGeom prst="rect">
            <a:avLst/>
          </a:prstGeom>
        </p:spPr>
      </p:pic>
      <p:pic>
        <p:nvPicPr>
          <p:cNvPr id="11" name="Picture 10">
            <a:extLst>
              <a:ext uri="{FF2B5EF4-FFF2-40B4-BE49-F238E27FC236}">
                <a16:creationId xmlns:a16="http://schemas.microsoft.com/office/drawing/2014/main" id="{6CA9C473-1E39-B21F-DF8F-438E432FBBF1}"/>
              </a:ext>
            </a:extLst>
          </p:cNvPr>
          <p:cNvPicPr>
            <a:picLocks noChangeAspect="1"/>
          </p:cNvPicPr>
          <p:nvPr/>
        </p:nvPicPr>
        <p:blipFill>
          <a:blip r:embed="rId4"/>
          <a:stretch>
            <a:fillRect/>
          </a:stretch>
        </p:blipFill>
        <p:spPr>
          <a:xfrm>
            <a:off x="5961497" y="4439513"/>
            <a:ext cx="5237" cy="1206"/>
          </a:xfrm>
          <a:prstGeom prst="rect">
            <a:avLst/>
          </a:prstGeom>
        </p:spPr>
      </p:pic>
      <p:pic>
        <p:nvPicPr>
          <p:cNvPr id="15" name="Picture 14">
            <a:extLst>
              <a:ext uri="{FF2B5EF4-FFF2-40B4-BE49-F238E27FC236}">
                <a16:creationId xmlns:a16="http://schemas.microsoft.com/office/drawing/2014/main" id="{9C1E70B8-951F-2838-A904-A8C4C17BF4BF}"/>
              </a:ext>
            </a:extLst>
          </p:cNvPr>
          <p:cNvPicPr>
            <a:picLocks noChangeAspect="1"/>
          </p:cNvPicPr>
          <p:nvPr/>
        </p:nvPicPr>
        <p:blipFill>
          <a:blip r:embed="rId5"/>
          <a:stretch>
            <a:fillRect/>
          </a:stretch>
        </p:blipFill>
        <p:spPr>
          <a:xfrm>
            <a:off x="792749" y="3667922"/>
            <a:ext cx="5940686" cy="1543181"/>
          </a:xfrm>
          <a:prstGeom prst="rect">
            <a:avLst/>
          </a:prstGeom>
        </p:spPr>
      </p:pic>
      <p:pic>
        <p:nvPicPr>
          <p:cNvPr id="17" name="Picture 16">
            <a:extLst>
              <a:ext uri="{FF2B5EF4-FFF2-40B4-BE49-F238E27FC236}">
                <a16:creationId xmlns:a16="http://schemas.microsoft.com/office/drawing/2014/main" id="{5E8F440F-6B57-B670-6DAD-AC70C9DE927C}"/>
              </a:ext>
            </a:extLst>
          </p:cNvPr>
          <p:cNvPicPr>
            <a:picLocks noChangeAspect="1"/>
          </p:cNvPicPr>
          <p:nvPr/>
        </p:nvPicPr>
        <p:blipFill>
          <a:blip r:embed="rId6"/>
          <a:stretch>
            <a:fillRect/>
          </a:stretch>
        </p:blipFill>
        <p:spPr>
          <a:xfrm>
            <a:off x="792749" y="5258965"/>
            <a:ext cx="5799638" cy="1542690"/>
          </a:xfrm>
          <a:prstGeom prst="rect">
            <a:avLst/>
          </a:prstGeom>
        </p:spPr>
      </p:pic>
      <p:sp>
        <p:nvSpPr>
          <p:cNvPr id="18" name="Content Placeholder 2">
            <a:extLst>
              <a:ext uri="{FF2B5EF4-FFF2-40B4-BE49-F238E27FC236}">
                <a16:creationId xmlns:a16="http://schemas.microsoft.com/office/drawing/2014/main" id="{1FAB8048-78B0-2C0B-665B-D577257F9899}"/>
              </a:ext>
            </a:extLst>
          </p:cNvPr>
          <p:cNvSpPr txBox="1">
            <a:spLocks/>
          </p:cNvSpPr>
          <p:nvPr/>
        </p:nvSpPr>
        <p:spPr>
          <a:xfrm>
            <a:off x="7610194" y="1903468"/>
            <a:ext cx="2439414" cy="569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CPU : 85%</a:t>
            </a:r>
          </a:p>
        </p:txBody>
      </p:sp>
      <p:sp>
        <p:nvSpPr>
          <p:cNvPr id="20" name="TextBox 19">
            <a:extLst>
              <a:ext uri="{FF2B5EF4-FFF2-40B4-BE49-F238E27FC236}">
                <a16:creationId xmlns:a16="http://schemas.microsoft.com/office/drawing/2014/main" id="{23BC8F9E-0AE2-EE07-858B-868FD9C6BCE0}"/>
              </a:ext>
            </a:extLst>
          </p:cNvPr>
          <p:cNvSpPr txBox="1"/>
          <p:nvPr/>
        </p:nvSpPr>
        <p:spPr>
          <a:xfrm>
            <a:off x="6841134" y="1406639"/>
            <a:ext cx="932077" cy="369332"/>
          </a:xfrm>
          <a:prstGeom prst="rect">
            <a:avLst/>
          </a:prstGeom>
          <a:noFill/>
        </p:spPr>
        <p:txBody>
          <a:bodyPr wrap="square" rtlCol="0">
            <a:spAutoFit/>
          </a:bodyPr>
          <a:lstStyle/>
          <a:p>
            <a:r>
              <a:rPr lang="en-US" dirty="0">
                <a:solidFill>
                  <a:srgbClr val="FF0000"/>
                </a:solidFill>
              </a:rPr>
              <a:t>50W</a:t>
            </a:r>
          </a:p>
        </p:txBody>
      </p:sp>
      <p:sp>
        <p:nvSpPr>
          <p:cNvPr id="21" name="TextBox 20">
            <a:extLst>
              <a:ext uri="{FF2B5EF4-FFF2-40B4-BE49-F238E27FC236}">
                <a16:creationId xmlns:a16="http://schemas.microsoft.com/office/drawing/2014/main" id="{0214D57F-DD04-A2F3-BC52-ED2073E15360}"/>
              </a:ext>
            </a:extLst>
          </p:cNvPr>
          <p:cNvSpPr txBox="1"/>
          <p:nvPr/>
        </p:nvSpPr>
        <p:spPr>
          <a:xfrm>
            <a:off x="6842608" y="2753966"/>
            <a:ext cx="932077" cy="369332"/>
          </a:xfrm>
          <a:prstGeom prst="rect">
            <a:avLst/>
          </a:prstGeom>
          <a:noFill/>
        </p:spPr>
        <p:txBody>
          <a:bodyPr wrap="square" rtlCol="0">
            <a:spAutoFit/>
          </a:bodyPr>
          <a:lstStyle/>
          <a:p>
            <a:r>
              <a:rPr lang="en-US" dirty="0">
                <a:solidFill>
                  <a:srgbClr val="FF0000"/>
                </a:solidFill>
              </a:rPr>
              <a:t>100w</a:t>
            </a:r>
          </a:p>
        </p:txBody>
      </p:sp>
      <p:sp>
        <p:nvSpPr>
          <p:cNvPr id="22" name="TextBox 21">
            <a:extLst>
              <a:ext uri="{FF2B5EF4-FFF2-40B4-BE49-F238E27FC236}">
                <a16:creationId xmlns:a16="http://schemas.microsoft.com/office/drawing/2014/main" id="{A7A2A75B-3F65-220F-AA3E-9AB8F2A90FE3}"/>
              </a:ext>
            </a:extLst>
          </p:cNvPr>
          <p:cNvSpPr txBox="1"/>
          <p:nvPr/>
        </p:nvSpPr>
        <p:spPr>
          <a:xfrm>
            <a:off x="6841134" y="4254846"/>
            <a:ext cx="932077" cy="369332"/>
          </a:xfrm>
          <a:prstGeom prst="rect">
            <a:avLst/>
          </a:prstGeom>
          <a:noFill/>
        </p:spPr>
        <p:txBody>
          <a:bodyPr wrap="square" rtlCol="0">
            <a:spAutoFit/>
          </a:bodyPr>
          <a:lstStyle/>
          <a:p>
            <a:r>
              <a:rPr lang="en-US" dirty="0">
                <a:solidFill>
                  <a:srgbClr val="FF0000"/>
                </a:solidFill>
              </a:rPr>
              <a:t>150w</a:t>
            </a:r>
          </a:p>
        </p:txBody>
      </p:sp>
      <p:sp>
        <p:nvSpPr>
          <p:cNvPr id="23" name="TextBox 22">
            <a:extLst>
              <a:ext uri="{FF2B5EF4-FFF2-40B4-BE49-F238E27FC236}">
                <a16:creationId xmlns:a16="http://schemas.microsoft.com/office/drawing/2014/main" id="{F16B0D5D-F4BD-DE90-79D1-D3E806938D13}"/>
              </a:ext>
            </a:extLst>
          </p:cNvPr>
          <p:cNvSpPr txBox="1"/>
          <p:nvPr/>
        </p:nvSpPr>
        <p:spPr>
          <a:xfrm>
            <a:off x="6923196" y="5901033"/>
            <a:ext cx="932077" cy="369332"/>
          </a:xfrm>
          <a:prstGeom prst="rect">
            <a:avLst/>
          </a:prstGeom>
          <a:noFill/>
        </p:spPr>
        <p:txBody>
          <a:bodyPr wrap="square" rtlCol="0">
            <a:spAutoFit/>
          </a:bodyPr>
          <a:lstStyle/>
          <a:p>
            <a:r>
              <a:rPr lang="en-US" dirty="0">
                <a:solidFill>
                  <a:srgbClr val="FF0000"/>
                </a:solidFill>
              </a:rPr>
              <a:t>200w</a:t>
            </a:r>
          </a:p>
        </p:txBody>
      </p:sp>
      <p:sp>
        <p:nvSpPr>
          <p:cNvPr id="24" name="Content Placeholder 2">
            <a:extLst>
              <a:ext uri="{FF2B5EF4-FFF2-40B4-BE49-F238E27FC236}">
                <a16:creationId xmlns:a16="http://schemas.microsoft.com/office/drawing/2014/main" id="{DC34C68C-2715-AF33-B6EC-30E7E6292042}"/>
              </a:ext>
            </a:extLst>
          </p:cNvPr>
          <p:cNvSpPr txBox="1">
            <a:spLocks/>
          </p:cNvSpPr>
          <p:nvPr/>
        </p:nvSpPr>
        <p:spPr>
          <a:xfrm>
            <a:off x="7680531" y="4881913"/>
            <a:ext cx="2641637"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b="1" dirty="0">
                <a:solidFill>
                  <a:srgbClr val="FF0000"/>
                </a:solidFill>
                <a:highlight>
                  <a:srgbClr val="FFFF00"/>
                </a:highlight>
                <a:latin typeface="微软雅黑" panose="020B0503020204020204" pitchFamily="34" charset="-122"/>
                <a:ea typeface="微软雅黑" panose="020B0503020204020204" pitchFamily="34" charset="-122"/>
              </a:rPr>
              <a:t>CPU : 100%+</a:t>
            </a:r>
          </a:p>
        </p:txBody>
      </p:sp>
      <p:sp>
        <p:nvSpPr>
          <p:cNvPr id="3" name="Content Placeholder 2">
            <a:extLst>
              <a:ext uri="{FF2B5EF4-FFF2-40B4-BE49-F238E27FC236}">
                <a16:creationId xmlns:a16="http://schemas.microsoft.com/office/drawing/2014/main" id="{67EF0E97-CD3F-C281-11B2-F0239FA531C5}"/>
              </a:ext>
            </a:extLst>
          </p:cNvPr>
          <p:cNvSpPr txBox="1">
            <a:spLocks/>
          </p:cNvSpPr>
          <p:nvPr/>
        </p:nvSpPr>
        <p:spPr>
          <a:xfrm>
            <a:off x="7610194" y="933031"/>
            <a:ext cx="3564824" cy="569448"/>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800" dirty="0">
                <a:highlight>
                  <a:srgbClr val="FFFF00"/>
                </a:highlight>
                <a:latin typeface="微软雅黑" panose="020B0503020204020204" pitchFamily="34" charset="-122"/>
                <a:ea typeface="微软雅黑" panose="020B0503020204020204" pitchFamily="34" charset="-122"/>
              </a:rPr>
              <a:t>32</a:t>
            </a:r>
            <a:r>
              <a:rPr lang="en-US" altLang="zh-CN" sz="2800" dirty="0">
                <a:highlight>
                  <a:srgbClr val="FFFF00"/>
                </a:highlight>
                <a:latin typeface="微软雅黑" panose="020B0503020204020204" pitchFamily="34" charset="-122"/>
                <a:ea typeface="微软雅黑" panose="020B0503020204020204" pitchFamily="34" charset="-122"/>
              </a:rPr>
              <a:t>G RAM VM Server</a:t>
            </a:r>
            <a:endParaRPr lang="en-US" sz="2800" dirty="0">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9351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04503" y="184294"/>
            <a:ext cx="12061471" cy="753197"/>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1: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30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RediSearch+FlatIndex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5" name="Content Placeholder 4">
            <a:extLst>
              <a:ext uri="{FF2B5EF4-FFF2-40B4-BE49-F238E27FC236}">
                <a16:creationId xmlns:a16="http://schemas.microsoft.com/office/drawing/2014/main" id="{A30EAD5F-64FC-25E5-9869-99539542ADCB}"/>
              </a:ext>
            </a:extLst>
          </p:cNvPr>
          <p:cNvPicPr>
            <a:picLocks noGrp="1" noChangeAspect="1"/>
          </p:cNvPicPr>
          <p:nvPr>
            <p:ph idx="1"/>
          </p:nvPr>
        </p:nvPicPr>
        <p:blipFill>
          <a:blip r:embed="rId2"/>
          <a:stretch>
            <a:fillRect/>
          </a:stretch>
        </p:blipFill>
        <p:spPr>
          <a:xfrm>
            <a:off x="278346" y="1917989"/>
            <a:ext cx="5539307" cy="4351338"/>
          </a:xfrm>
        </p:spPr>
      </p:pic>
      <p:pic>
        <p:nvPicPr>
          <p:cNvPr id="7" name="Picture 6">
            <a:extLst>
              <a:ext uri="{FF2B5EF4-FFF2-40B4-BE49-F238E27FC236}">
                <a16:creationId xmlns:a16="http://schemas.microsoft.com/office/drawing/2014/main" id="{A87ED9EB-A45A-01EB-85D1-83E286DDEBBA}"/>
              </a:ext>
            </a:extLst>
          </p:cNvPr>
          <p:cNvPicPr>
            <a:picLocks noChangeAspect="1"/>
          </p:cNvPicPr>
          <p:nvPr/>
        </p:nvPicPr>
        <p:blipFill>
          <a:blip r:embed="rId3"/>
          <a:stretch>
            <a:fillRect/>
          </a:stretch>
        </p:blipFill>
        <p:spPr>
          <a:xfrm>
            <a:off x="5735782" y="2319818"/>
            <a:ext cx="6430193" cy="3600691"/>
          </a:xfrm>
          <a:prstGeom prst="rect">
            <a:avLst/>
          </a:prstGeom>
        </p:spPr>
      </p:pic>
    </p:spTree>
    <p:extLst>
      <p:ext uri="{BB962C8B-B14F-4D97-AF65-F5344CB8AC3E}">
        <p14:creationId xmlns:p14="http://schemas.microsoft.com/office/powerpoint/2010/main" val="968564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165463" y="365126"/>
            <a:ext cx="11964597" cy="696048"/>
          </a:xfrm>
        </p:spPr>
        <p:txBody>
          <a:bodyPr>
            <a:no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2: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40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25K:</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PgSQL</a:t>
            </a:r>
            <a:r>
              <a:rPr lang="en-US" altLang="zh-CN" sz="3200" b="1" dirty="0">
                <a:highlight>
                  <a:srgbClr val="FFFF00"/>
                </a:highlight>
                <a:latin typeface="微软雅黑" panose="020B0503020204020204" pitchFamily="34" charset="-122"/>
                <a:ea typeface="微软雅黑" panose="020B0503020204020204" pitchFamily="34" charset="-122"/>
              </a:rPr>
              <a:t> vs </a:t>
            </a:r>
            <a:r>
              <a:rPr lang="en-US" altLang="zh-CN" sz="3200" b="1" dirty="0" err="1">
                <a:highlight>
                  <a:srgbClr val="FFFF00"/>
                </a:highlight>
                <a:latin typeface="微软雅黑" panose="020B0503020204020204" pitchFamily="34" charset="-122"/>
                <a:ea typeface="微软雅黑" panose="020B0503020204020204" pitchFamily="34" charset="-122"/>
              </a:rPr>
              <a:t>RediSearch+Flat</a:t>
            </a:r>
            <a:r>
              <a:rPr lang="en-US" altLang="zh-CN"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10" name="Picture 9">
            <a:extLst>
              <a:ext uri="{FF2B5EF4-FFF2-40B4-BE49-F238E27FC236}">
                <a16:creationId xmlns:a16="http://schemas.microsoft.com/office/drawing/2014/main" id="{02C8C879-FD80-905A-FC3C-61C7F010AF8D}"/>
              </a:ext>
            </a:extLst>
          </p:cNvPr>
          <p:cNvPicPr>
            <a:picLocks noChangeAspect="1"/>
          </p:cNvPicPr>
          <p:nvPr/>
        </p:nvPicPr>
        <p:blipFill>
          <a:blip r:embed="rId2"/>
          <a:stretch>
            <a:fillRect/>
          </a:stretch>
        </p:blipFill>
        <p:spPr>
          <a:xfrm>
            <a:off x="6286348" y="2900218"/>
            <a:ext cx="5843712" cy="2896609"/>
          </a:xfrm>
          <a:prstGeom prst="rect">
            <a:avLst/>
          </a:prstGeom>
        </p:spPr>
      </p:pic>
      <p:pic>
        <p:nvPicPr>
          <p:cNvPr id="12" name="Picture 11">
            <a:extLst>
              <a:ext uri="{FF2B5EF4-FFF2-40B4-BE49-F238E27FC236}">
                <a16:creationId xmlns:a16="http://schemas.microsoft.com/office/drawing/2014/main" id="{D493C634-4D83-B0E9-E73D-D4C5AAD76A82}"/>
              </a:ext>
            </a:extLst>
          </p:cNvPr>
          <p:cNvPicPr>
            <a:picLocks noChangeAspect="1"/>
          </p:cNvPicPr>
          <p:nvPr/>
        </p:nvPicPr>
        <p:blipFill>
          <a:blip r:embed="rId3"/>
          <a:stretch>
            <a:fillRect/>
          </a:stretch>
        </p:blipFill>
        <p:spPr>
          <a:xfrm>
            <a:off x="0" y="1468582"/>
            <a:ext cx="6213445" cy="5024293"/>
          </a:xfrm>
          <a:prstGeom prst="rect">
            <a:avLst/>
          </a:prstGeom>
        </p:spPr>
      </p:pic>
      <p:sp>
        <p:nvSpPr>
          <p:cNvPr id="13" name="TextBox 12">
            <a:extLst>
              <a:ext uri="{FF2B5EF4-FFF2-40B4-BE49-F238E27FC236}">
                <a16:creationId xmlns:a16="http://schemas.microsoft.com/office/drawing/2014/main" id="{21A7E1C5-1830-BCAE-C7BA-57E70C8F1A70}"/>
              </a:ext>
            </a:extLst>
          </p:cNvPr>
          <p:cNvSpPr txBox="1"/>
          <p:nvPr/>
        </p:nvSpPr>
        <p:spPr>
          <a:xfrm>
            <a:off x="6927273" y="1926121"/>
            <a:ext cx="2844800" cy="369332"/>
          </a:xfrm>
          <a:prstGeom prst="rect">
            <a:avLst/>
          </a:prstGeom>
          <a:noFill/>
        </p:spPr>
        <p:txBody>
          <a:bodyPr wrap="square" rtlCol="0">
            <a:spAutoFit/>
          </a:bodyPr>
          <a:lstStyle/>
          <a:p>
            <a:r>
              <a:rPr lang="en-US" dirty="0">
                <a:solidFill>
                  <a:srgbClr val="FF0000"/>
                </a:solidFill>
                <a:latin typeface="微软雅黑" panose="020B0503020204020204" pitchFamily="34" charset="-122"/>
                <a:ea typeface="微软雅黑" panose="020B0503020204020204" pitchFamily="34" charset="-122"/>
              </a:rPr>
              <a:t>RPS </a:t>
            </a:r>
            <a:r>
              <a:rPr lang="zh-CN" altLang="en-US" dirty="0">
                <a:solidFill>
                  <a:srgbClr val="FF0000"/>
                </a:solidFill>
                <a:latin typeface="微软雅黑" panose="020B0503020204020204" pitchFamily="34" charset="-122"/>
                <a:ea typeface="微软雅黑" panose="020B0503020204020204" pitchFamily="34" charset="-122"/>
              </a:rPr>
              <a:t>同前</a:t>
            </a:r>
            <a:endParaRPr lang="en-US"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5688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323408"/>
            <a:ext cx="12096206" cy="680494"/>
          </a:xfrm>
        </p:spPr>
        <p:txBody>
          <a:bodyPr>
            <a:normAutofit fontScale="90000"/>
          </a:bodyPr>
          <a:lstStyle/>
          <a:p>
            <a:r>
              <a:rPr lang="zh-CN" altLang="en-US" sz="3200" b="1" dirty="0">
                <a:highlight>
                  <a:srgbClr val="FFFF00"/>
                </a:highlight>
                <a:latin typeface="微软雅黑" panose="020B0503020204020204" pitchFamily="34" charset="-122"/>
                <a:ea typeface="微软雅黑" panose="020B0503020204020204" pitchFamily="34" charset="-122"/>
              </a:rPr>
              <a:t>压测场景</a:t>
            </a:r>
            <a:r>
              <a:rPr lang="en-US" altLang="zh-CN" sz="3200" b="1" dirty="0">
                <a:highlight>
                  <a:srgbClr val="FFFF00"/>
                </a:highlight>
                <a:latin typeface="微软雅黑" panose="020B0503020204020204" pitchFamily="34" charset="-122"/>
                <a:ea typeface="微软雅黑" panose="020B0503020204020204" pitchFamily="34" charset="-122"/>
              </a:rPr>
              <a:t>3: </a:t>
            </a:r>
            <a:r>
              <a:rPr lang="zh-CN" altLang="en-US" sz="3200" b="1" dirty="0">
                <a:highlight>
                  <a:srgbClr val="FFFF00"/>
                </a:highlight>
                <a:latin typeface="微软雅黑" panose="020B0503020204020204" pitchFamily="34" charset="-122"/>
                <a:ea typeface="微软雅黑" panose="020B0503020204020204" pitchFamily="34" charset="-122"/>
              </a:rPr>
              <a:t>并发</a:t>
            </a:r>
            <a:r>
              <a:rPr lang="en-US" altLang="zh-CN" sz="3200" b="1" dirty="0">
                <a:highlight>
                  <a:srgbClr val="FFFF00"/>
                </a:highlight>
                <a:latin typeface="微软雅黑" panose="020B0503020204020204" pitchFamily="34" charset="-122"/>
                <a:ea typeface="微软雅黑" panose="020B0503020204020204" pitchFamily="34" charset="-122"/>
              </a:rPr>
              <a:t>60:</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err="1">
                <a:highlight>
                  <a:srgbClr val="FFFF00"/>
                </a:highlight>
                <a:latin typeface="微软雅黑" panose="020B0503020204020204" pitchFamily="34" charset="-122"/>
                <a:ea typeface="微软雅黑" panose="020B0503020204020204" pitchFamily="34" charset="-122"/>
              </a:rPr>
              <a:t>RediSearch</a:t>
            </a:r>
            <a:r>
              <a:rPr lang="en-US" altLang="zh-CN" sz="3200" b="1" dirty="0">
                <a:highlight>
                  <a:srgbClr val="FFFF00"/>
                </a:highlight>
                <a:latin typeface="微软雅黑" panose="020B0503020204020204" pitchFamily="34" charset="-122"/>
                <a:ea typeface="微软雅黑" panose="020B0503020204020204" pitchFamily="34" charset="-122"/>
              </a:rPr>
              <a:t>: Flat </a:t>
            </a:r>
            <a:r>
              <a:rPr lang="en-US" altLang="zh-CN" sz="3200" b="1" dirty="0" err="1">
                <a:highlight>
                  <a:srgbClr val="FFFF00"/>
                </a:highlight>
                <a:latin typeface="微软雅黑" panose="020B0503020204020204" pitchFamily="34" charset="-122"/>
                <a:ea typeface="微软雅黑" panose="020B0503020204020204" pitchFamily="34" charset="-122"/>
              </a:rPr>
              <a:t>Idx</a:t>
            </a:r>
            <a:r>
              <a:rPr lang="en-US" altLang="zh-CN" sz="3200" dirty="0">
                <a:highlight>
                  <a:srgbClr val="FFFF00"/>
                </a:highlight>
                <a:latin typeface="微软雅黑" panose="020B0503020204020204" pitchFamily="34" charset="-122"/>
                <a:ea typeface="微软雅黑" panose="020B0503020204020204" pitchFamily="34" charset="-122"/>
              </a:rPr>
              <a:t> +25k vs </a:t>
            </a:r>
            <a:r>
              <a:rPr lang="en-US" altLang="zh-CN" sz="3200" b="1" dirty="0">
                <a:highlight>
                  <a:srgbClr val="FFFF00"/>
                </a:highlight>
                <a:latin typeface="微软雅黑" panose="020B0503020204020204" pitchFamily="34" charset="-122"/>
                <a:ea typeface="微软雅黑" panose="020B0503020204020204" pitchFamily="34" charset="-122"/>
              </a:rPr>
              <a:t>HNSW</a:t>
            </a:r>
            <a:r>
              <a:rPr lang="en-US" altLang="zh-CN" sz="3200" dirty="0">
                <a:highlight>
                  <a:srgbClr val="FFFF00"/>
                </a:highlight>
                <a:latin typeface="微软雅黑" panose="020B0503020204020204" pitchFamily="34" charset="-122"/>
                <a:ea typeface="微软雅黑" panose="020B0503020204020204" pitchFamily="34" charset="-122"/>
              </a:rPr>
              <a:t> Idx+225k</a:t>
            </a:r>
            <a:endParaRPr lang="en-US" sz="3200" dirty="0">
              <a:highlight>
                <a:srgbClr val="FFFF00"/>
              </a:highlight>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D93C8C2-BE3C-3539-A219-2B5BFA78CA27}"/>
              </a:ext>
            </a:extLst>
          </p:cNvPr>
          <p:cNvPicPr>
            <a:picLocks noChangeAspect="1"/>
          </p:cNvPicPr>
          <p:nvPr/>
        </p:nvPicPr>
        <p:blipFill>
          <a:blip r:embed="rId2"/>
          <a:stretch>
            <a:fillRect/>
          </a:stretch>
        </p:blipFill>
        <p:spPr>
          <a:xfrm>
            <a:off x="0" y="1459779"/>
            <a:ext cx="5886222" cy="5273530"/>
          </a:xfrm>
          <a:prstGeom prst="rect">
            <a:avLst/>
          </a:prstGeom>
        </p:spPr>
      </p:pic>
      <p:pic>
        <p:nvPicPr>
          <p:cNvPr id="6" name="Picture 5">
            <a:extLst>
              <a:ext uri="{FF2B5EF4-FFF2-40B4-BE49-F238E27FC236}">
                <a16:creationId xmlns:a16="http://schemas.microsoft.com/office/drawing/2014/main" id="{BACA465B-BDFA-AD08-2A77-73DFAB471E3C}"/>
              </a:ext>
            </a:extLst>
          </p:cNvPr>
          <p:cNvPicPr>
            <a:picLocks noChangeAspect="1"/>
          </p:cNvPicPr>
          <p:nvPr/>
        </p:nvPicPr>
        <p:blipFill>
          <a:blip r:embed="rId3"/>
          <a:stretch>
            <a:fillRect/>
          </a:stretch>
        </p:blipFill>
        <p:spPr>
          <a:xfrm>
            <a:off x="5767412" y="2785341"/>
            <a:ext cx="6424587" cy="3492091"/>
          </a:xfrm>
          <a:prstGeom prst="rect">
            <a:avLst/>
          </a:prstGeom>
        </p:spPr>
      </p:pic>
    </p:spTree>
    <p:extLst>
      <p:ext uri="{BB962C8B-B14F-4D97-AF65-F5344CB8AC3E}">
        <p14:creationId xmlns:p14="http://schemas.microsoft.com/office/powerpoint/2010/main" val="3399976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838200" y="365125"/>
            <a:ext cx="10515600" cy="697321"/>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4: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Redis+HNSW</a:t>
            </a:r>
            <a:r>
              <a:rPr lang="en-US" altLang="zh-CN" sz="3200" b="1" dirty="0">
                <a:latin typeface="微软雅黑" panose="020B0503020204020204" pitchFamily="34" charset="-122"/>
                <a:ea typeface="微软雅黑" panose="020B0503020204020204" pitchFamily="34" charset="-122"/>
              </a:rPr>
              <a:t> +225k</a:t>
            </a:r>
            <a:endParaRPr lang="en-US" sz="3200" b="1"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4FFC9DF8-529D-1CBE-EBFE-102EC9B5706D}"/>
              </a:ext>
            </a:extLst>
          </p:cNvPr>
          <p:cNvPicPr>
            <a:picLocks noChangeAspect="1"/>
          </p:cNvPicPr>
          <p:nvPr/>
        </p:nvPicPr>
        <p:blipFill>
          <a:blip r:embed="rId2"/>
          <a:stretch>
            <a:fillRect/>
          </a:stretch>
        </p:blipFill>
        <p:spPr>
          <a:xfrm>
            <a:off x="0" y="1690688"/>
            <a:ext cx="6409127" cy="4586744"/>
          </a:xfrm>
          <a:prstGeom prst="rect">
            <a:avLst/>
          </a:prstGeom>
        </p:spPr>
      </p:pic>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3"/>
          <a:stretch>
            <a:fillRect/>
          </a:stretch>
        </p:blipFill>
        <p:spPr>
          <a:xfrm>
            <a:off x="6409126" y="3092030"/>
            <a:ext cx="5782873" cy="2476305"/>
          </a:xfrm>
          <a:prstGeom prst="rect">
            <a:avLst/>
          </a:prstGeom>
        </p:spPr>
      </p:pic>
    </p:spTree>
    <p:extLst>
      <p:ext uri="{BB962C8B-B14F-4D97-AF65-F5344CB8AC3E}">
        <p14:creationId xmlns:p14="http://schemas.microsoft.com/office/powerpoint/2010/main" val="25275105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AB6F8-D750-AEBB-ADBB-85E6841E2ECD}"/>
              </a:ext>
            </a:extLst>
          </p:cNvPr>
          <p:cNvSpPr>
            <a:spLocks noGrp="1"/>
          </p:cNvSpPr>
          <p:nvPr>
            <p:ph type="title"/>
          </p:nvPr>
        </p:nvSpPr>
        <p:spPr>
          <a:xfrm>
            <a:off x="0" y="609600"/>
            <a:ext cx="9910354" cy="592183"/>
          </a:xfrm>
        </p:spPr>
        <p:txBody>
          <a:bodyPr>
            <a:normAutofit/>
          </a:bodyPr>
          <a:lstStyle/>
          <a:p>
            <a:r>
              <a:rPr lang="zh-CN" altLang="en-US" sz="3200" b="1" dirty="0">
                <a:latin typeface="微软雅黑" panose="020B0503020204020204" pitchFamily="34" charset="-122"/>
                <a:ea typeface="微软雅黑" panose="020B0503020204020204" pitchFamily="34" charset="-122"/>
              </a:rPr>
              <a:t>压测场景</a:t>
            </a:r>
            <a:r>
              <a:rPr lang="en-US" altLang="zh-CN" sz="3200" b="1" dirty="0">
                <a:latin typeface="微软雅黑" panose="020B0503020204020204" pitchFamily="34" charset="-122"/>
                <a:ea typeface="微软雅黑" panose="020B0503020204020204" pitchFamily="34" charset="-122"/>
              </a:rPr>
              <a:t>5: </a:t>
            </a:r>
            <a:r>
              <a:rPr lang="zh-CN" altLang="en-US" sz="3200" b="1" dirty="0">
                <a:latin typeface="微软雅黑" panose="020B0503020204020204" pitchFamily="34" charset="-122"/>
                <a:ea typeface="微软雅黑" panose="020B0503020204020204" pitchFamily="34" charset="-122"/>
              </a:rPr>
              <a:t>并发</a:t>
            </a:r>
            <a:r>
              <a:rPr lang="en-US" altLang="zh-CN" sz="3200" b="1" dirty="0">
                <a:latin typeface="微软雅黑" panose="020B0503020204020204" pitchFamily="34" charset="-122"/>
                <a:ea typeface="微软雅黑" panose="020B0503020204020204" pitchFamily="34" charset="-122"/>
              </a:rPr>
              <a:t>25:</a:t>
            </a:r>
            <a:r>
              <a:rPr lang="zh-CN" altLang="en-US" sz="3200" b="1" dirty="0">
                <a:latin typeface="微软雅黑" panose="020B0503020204020204" pitchFamily="34" charset="-122"/>
                <a:ea typeface="微软雅黑" panose="020B0503020204020204" pitchFamily="34" charset="-122"/>
              </a:rPr>
              <a:t> </a:t>
            </a:r>
            <a:r>
              <a:rPr lang="en-US" altLang="zh-CN" sz="3200" b="1" dirty="0" err="1">
                <a:latin typeface="微软雅黑" panose="020B0503020204020204" pitchFamily="34" charset="-122"/>
                <a:ea typeface="微软雅黑" panose="020B0503020204020204" pitchFamily="34" charset="-122"/>
              </a:rPr>
              <a:t>PgSQL</a:t>
            </a:r>
            <a:r>
              <a:rPr lang="en-US" altLang="zh-CN" sz="3200" b="1" dirty="0">
                <a:latin typeface="微软雅黑" panose="020B0503020204020204" pitchFamily="34" charset="-122"/>
                <a:ea typeface="微软雅黑" panose="020B0503020204020204" pitchFamily="34" charset="-122"/>
              </a:rPr>
              <a:t> + </a:t>
            </a:r>
            <a:r>
              <a:rPr lang="en-US" altLang="zh-CN" sz="3200" b="1" dirty="0" err="1">
                <a:latin typeface="微软雅黑" panose="020B0503020204020204" pitchFamily="34" charset="-122"/>
                <a:ea typeface="微软雅黑" panose="020B0503020204020204" pitchFamily="34" charset="-122"/>
              </a:rPr>
              <a:t>ivfflatCosine</a:t>
            </a:r>
            <a:r>
              <a:rPr lang="en-US" altLang="zh-CN" sz="3200" b="1" dirty="0">
                <a:latin typeface="微软雅黑" panose="020B0503020204020204" pitchFamily="34" charset="-122"/>
                <a:ea typeface="微软雅黑" panose="020B0503020204020204" pitchFamily="34" charset="-122"/>
              </a:rPr>
              <a:t> +11w</a:t>
            </a:r>
            <a:endParaRPr lang="en-US" sz="3200" b="1" dirty="0">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008E1EA5-8F84-F4F1-464D-5D74C80F43A4}"/>
              </a:ext>
            </a:extLst>
          </p:cNvPr>
          <p:cNvPicPr>
            <a:picLocks noChangeAspect="1"/>
          </p:cNvPicPr>
          <p:nvPr/>
        </p:nvPicPr>
        <p:blipFill>
          <a:blip r:embed="rId2"/>
          <a:stretch>
            <a:fillRect/>
          </a:stretch>
        </p:blipFill>
        <p:spPr>
          <a:xfrm>
            <a:off x="6409126" y="3092030"/>
            <a:ext cx="5782873" cy="2476305"/>
          </a:xfrm>
          <a:prstGeom prst="rect">
            <a:avLst/>
          </a:prstGeom>
        </p:spPr>
      </p:pic>
      <p:pic>
        <p:nvPicPr>
          <p:cNvPr id="4" name="Picture 3">
            <a:extLst>
              <a:ext uri="{FF2B5EF4-FFF2-40B4-BE49-F238E27FC236}">
                <a16:creationId xmlns:a16="http://schemas.microsoft.com/office/drawing/2014/main" id="{682B0B1C-CFFF-B7BA-66F0-83E659FE27EC}"/>
              </a:ext>
            </a:extLst>
          </p:cNvPr>
          <p:cNvPicPr>
            <a:picLocks noChangeAspect="1"/>
          </p:cNvPicPr>
          <p:nvPr/>
        </p:nvPicPr>
        <p:blipFill>
          <a:blip r:embed="rId3"/>
          <a:stretch>
            <a:fillRect/>
          </a:stretch>
        </p:blipFill>
        <p:spPr>
          <a:xfrm>
            <a:off x="0" y="1808459"/>
            <a:ext cx="6378323" cy="4352195"/>
          </a:xfrm>
          <a:prstGeom prst="rect">
            <a:avLst/>
          </a:prstGeom>
        </p:spPr>
      </p:pic>
    </p:spTree>
    <p:extLst>
      <p:ext uri="{BB962C8B-B14F-4D97-AF65-F5344CB8AC3E}">
        <p14:creationId xmlns:p14="http://schemas.microsoft.com/office/powerpoint/2010/main" val="4153406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B0E-86E9-879C-4CD0-AACEC742450E}"/>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性能监控 </a:t>
            </a:r>
            <a:r>
              <a:rPr lang="en-US" altLang="zh-CN" b="1" dirty="0">
                <a:latin typeface="微软雅黑" panose="020B0503020204020204" pitchFamily="34" charset="-122"/>
                <a:ea typeface="微软雅黑" panose="020B0503020204020204" pitchFamily="34" charset="-122"/>
              </a:rPr>
              <a:t>APM</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155C750-496F-B30E-EC47-D011D5A5C0D5}"/>
              </a:ext>
            </a:extLst>
          </p:cNvPr>
          <p:cNvSpPr>
            <a:spLocks noGrp="1"/>
          </p:cNvSpPr>
          <p:nvPr>
            <p:ph idx="1"/>
          </p:nvPr>
        </p:nvSpPr>
        <p:spPr/>
        <p:txBody>
          <a:bodyPr>
            <a:normAutofit fontScale="85000" lnSpcReduction="20000"/>
          </a:bodyPr>
          <a:lstStyle/>
          <a:p>
            <a:r>
              <a:rPr lang="zh-CN" altLang="en-US" dirty="0">
                <a:latin typeface="微软雅黑" panose="020B0503020204020204" pitchFamily="34" charset="-122"/>
                <a:ea typeface="微软雅黑" panose="020B0503020204020204" pitchFamily="34" charset="-122"/>
              </a:rPr>
              <a:t>三高监控</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MEM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DISK IO</a:t>
            </a:r>
          </a:p>
          <a:p>
            <a:r>
              <a:rPr lang="en-US" altLang="zh-CN" dirty="0">
                <a:latin typeface="微软雅黑" panose="020B0503020204020204" pitchFamily="34" charset="-122"/>
                <a:ea typeface="微软雅黑" panose="020B0503020204020204" pitchFamily="34" charset="-122"/>
              </a:rPr>
              <a:t>Windows</a:t>
            </a:r>
          </a:p>
          <a:p>
            <a:pPr lvl="1"/>
            <a:r>
              <a:rPr lang="zh-CN" altLang="en-US" dirty="0">
                <a:latin typeface="微软雅黑" panose="020B0503020204020204" pitchFamily="34" charset="-122"/>
                <a:ea typeface="微软雅黑" panose="020B0503020204020204" pitchFamily="34" charset="-122"/>
              </a:rPr>
              <a:t>性能计数器</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PerformanceMonitor</a:t>
            </a:r>
            <a:r>
              <a:rPr lang="en-US" altLang="zh-CN" dirty="0">
                <a:latin typeface="微软雅黑" panose="020B0503020204020204" pitchFamily="34" charset="-122"/>
                <a:ea typeface="微软雅黑" panose="020B0503020204020204" pitchFamily="34" charset="-122"/>
              </a:rPr>
              <a:t> Log</a:t>
            </a:r>
          </a:p>
          <a:p>
            <a:r>
              <a:rPr lang="en-US" altLang="zh-CN" dirty="0">
                <a:latin typeface="微软雅黑" panose="020B0503020204020204" pitchFamily="34" charset="-122"/>
                <a:ea typeface="微软雅黑" panose="020B0503020204020204" pitchFamily="34" charset="-122"/>
              </a:rPr>
              <a:t>Linux</a:t>
            </a:r>
          </a:p>
          <a:p>
            <a:pPr lvl="1"/>
            <a:r>
              <a:rPr lang="en-US" altLang="zh-CN" dirty="0">
                <a:latin typeface="微软雅黑" panose="020B0503020204020204" pitchFamily="34" charset="-122"/>
                <a:ea typeface="微软雅黑" panose="020B0503020204020204" pitchFamily="34" charset="-122"/>
              </a:rPr>
              <a:t>Top/</a:t>
            </a:r>
            <a:r>
              <a:rPr lang="en-US" altLang="zh-CN" dirty="0" err="1">
                <a:latin typeface="微软雅黑" panose="020B0503020204020204" pitchFamily="34" charset="-122"/>
                <a:ea typeface="微软雅黑" panose="020B0503020204020204" pitchFamily="34" charset="-122"/>
              </a:rPr>
              <a:t>htop</a:t>
            </a:r>
            <a:r>
              <a:rPr lang="en-US" altLang="zh-CN" dirty="0">
                <a:latin typeface="微软雅黑" panose="020B0503020204020204" pitchFamily="34" charset="-122"/>
                <a:ea typeface="微软雅黑" panose="020B0503020204020204" pitchFamily="34" charset="-122"/>
              </a:rPr>
              <a:t>/free/docker stats</a:t>
            </a:r>
            <a:endParaRPr lang="en-US"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日志：</a:t>
            </a:r>
            <a:r>
              <a:rPr lang="en-US" altLang="zh-CN" dirty="0">
                <a:latin typeface="微软雅黑" panose="020B0503020204020204" pitchFamily="34" charset="-122"/>
                <a:ea typeface="微软雅黑" panose="020B0503020204020204" pitchFamily="34" charset="-122"/>
              </a:rPr>
              <a:t>ELK</a:t>
            </a:r>
            <a:endParaRPr lang="en-US"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自主研发接口供</a:t>
            </a:r>
            <a:r>
              <a:rPr lang="en-US" altLang="zh-CN" dirty="0">
                <a:latin typeface="微软雅黑" panose="020B0503020204020204" pitchFamily="34" charset="-122"/>
                <a:ea typeface="微软雅黑" panose="020B0503020204020204" pitchFamily="34" charset="-122"/>
              </a:rPr>
              <a:t>APM</a:t>
            </a:r>
            <a:r>
              <a:rPr lang="zh-CN" altLang="en-US" dirty="0">
                <a:latin typeface="微软雅黑" panose="020B0503020204020204" pitchFamily="34" charset="-122"/>
                <a:ea typeface="微软雅黑" panose="020B0503020204020204" pitchFamily="34" charset="-122"/>
              </a:rPr>
              <a:t>采集或监控</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进程的内存使用量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进程的</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累计计算时间</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无总体占用率</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Linux Disk IO ???</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1E5B30F5-509E-2522-D8DD-3BF032E7FE4D}"/>
              </a:ext>
            </a:extLst>
          </p:cNvPr>
          <p:cNvPicPr>
            <a:picLocks noChangeAspect="1"/>
          </p:cNvPicPr>
          <p:nvPr/>
        </p:nvPicPr>
        <p:blipFill>
          <a:blip r:embed="rId2"/>
          <a:stretch>
            <a:fillRect/>
          </a:stretch>
        </p:blipFill>
        <p:spPr>
          <a:xfrm>
            <a:off x="5893686" y="1825624"/>
            <a:ext cx="6322342" cy="3863975"/>
          </a:xfrm>
          <a:prstGeom prst="rect">
            <a:avLst/>
          </a:prstGeom>
        </p:spPr>
      </p:pic>
    </p:spTree>
    <p:extLst>
      <p:ext uri="{BB962C8B-B14F-4D97-AF65-F5344CB8AC3E}">
        <p14:creationId xmlns:p14="http://schemas.microsoft.com/office/powerpoint/2010/main" val="42585755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91A75-25DB-0A60-5A34-32D396EAD710}"/>
              </a:ext>
            </a:extLst>
          </p:cNvPr>
          <p:cNvSpPr>
            <a:spLocks noGrp="1"/>
          </p:cNvSpPr>
          <p:nvPr>
            <p:ph type="title"/>
          </p:nvPr>
        </p:nvSpPr>
        <p:spPr>
          <a:xfrm>
            <a:off x="346407" y="398626"/>
            <a:ext cx="9851329" cy="836023"/>
          </a:xfrm>
        </p:spPr>
        <p:txBody>
          <a:bodyPr/>
          <a:lstStyle/>
          <a:p>
            <a:r>
              <a:rPr lang="en-US" altLang="zh-CN" b="1" dirty="0" err="1">
                <a:latin typeface="微软雅黑" panose="020B0503020204020204" pitchFamily="34" charset="-122"/>
                <a:ea typeface="微软雅黑" panose="020B0503020204020204" pitchFamily="34" charset="-122"/>
              </a:rPr>
              <a:t>PgSql</a:t>
            </a:r>
            <a:r>
              <a:rPr lang="en-US" altLang="zh-CN"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表现欠佳的一些分析猜想（仅供参考）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38D421E5-4BAB-3677-0741-FD351C302E73}"/>
              </a:ext>
            </a:extLst>
          </p:cNvPr>
          <p:cNvSpPr>
            <a:spLocks noGrp="1"/>
          </p:cNvSpPr>
          <p:nvPr>
            <p:ph idx="1"/>
          </p:nvPr>
        </p:nvSpPr>
        <p:spPr>
          <a:xfrm>
            <a:off x="677333" y="1105989"/>
            <a:ext cx="10487056" cy="5752011"/>
          </a:xfrm>
        </p:spPr>
        <p:txBody>
          <a:bodyPr>
            <a:normAutofit lnSpcReduction="10000"/>
          </a:bodyPr>
          <a:lstStyle/>
          <a:p>
            <a:r>
              <a:rPr lang="en-US" altLang="zh-CN" sz="2800" dirty="0" err="1">
                <a:latin typeface="微软雅黑" panose="020B0503020204020204" pitchFamily="34" charset="-122"/>
                <a:ea typeface="微软雅黑" panose="020B0503020204020204" pitchFamily="34" charset="-122"/>
              </a:rPr>
              <a:t>PgSQL</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承诺</a:t>
            </a:r>
            <a:endParaRPr lang="en-US" altLang="zh-CN" sz="28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召回率</a:t>
            </a:r>
            <a:r>
              <a:rPr lang="en-US" altLang="zh-CN" sz="2600" dirty="0">
                <a:latin typeface="微软雅黑" panose="020B0503020204020204" pitchFamily="34" charset="-122"/>
                <a:ea typeface="微软雅黑" panose="020B0503020204020204" pitchFamily="34" charset="-122"/>
              </a:rPr>
              <a:t>/</a:t>
            </a:r>
            <a:r>
              <a:rPr lang="zh-CN" altLang="en-US" sz="2600" dirty="0">
                <a:latin typeface="微软雅黑" panose="020B0503020204020204" pitchFamily="34" charset="-122"/>
                <a:ea typeface="微软雅黑" panose="020B0503020204020204" pitchFamily="34" charset="-122"/>
              </a:rPr>
              <a:t>精确率</a:t>
            </a:r>
            <a:r>
              <a:rPr lang="en-US" altLang="zh-CN" sz="2600" dirty="0">
                <a:latin typeface="微软雅黑" panose="020B0503020204020204" pitchFamily="34" charset="-122"/>
                <a:ea typeface="微软雅黑" panose="020B0503020204020204" pitchFamily="34" charset="-122"/>
              </a:rPr>
              <a:t>/</a:t>
            </a:r>
            <a:r>
              <a:rPr lang="zh-CN" altLang="en-US" sz="2600" dirty="0">
                <a:latin typeface="微软雅黑" panose="020B0503020204020204" pitchFamily="34" charset="-122"/>
                <a:ea typeface="微软雅黑" panose="020B0503020204020204" pitchFamily="34" charset="-122"/>
              </a:rPr>
              <a:t>准确率：</a:t>
            </a:r>
            <a:r>
              <a:rPr lang="en-US" altLang="zh-CN" sz="2600" dirty="0">
                <a:latin typeface="微软雅黑" panose="020B0503020204020204" pitchFamily="34" charset="-122"/>
                <a:ea typeface="微软雅黑" panose="020B0503020204020204" pitchFamily="34" charset="-122"/>
              </a:rPr>
              <a:t>100%</a:t>
            </a:r>
          </a:p>
          <a:p>
            <a:pPr lvl="1"/>
            <a:r>
              <a:rPr lang="zh-CN" altLang="en-US" sz="2600" dirty="0">
                <a:latin typeface="微软雅黑" panose="020B0503020204020204" pitchFamily="34" charset="-122"/>
                <a:ea typeface="微软雅黑" panose="020B0503020204020204" pitchFamily="34" charset="-122"/>
              </a:rPr>
              <a:t>应该有暴力算法基因</a:t>
            </a:r>
            <a:endParaRPr lang="en-US" altLang="zh-CN" sz="26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均是基于 </a:t>
            </a:r>
            <a:r>
              <a:rPr lang="en-US" altLang="zh-CN" sz="2400" dirty="0" err="1">
                <a:latin typeface="微软雅黑" panose="020B0503020204020204" pitchFamily="34" charset="-122"/>
                <a:ea typeface="微软雅黑" panose="020B0503020204020204" pitchFamily="34" charset="-122"/>
              </a:rPr>
              <a:t>ivfflat</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倒排的索引，至少局部暴力计算</a:t>
            </a:r>
            <a:endParaRPr lang="en-US" altLang="zh-CN" sz="2400" dirty="0">
              <a:latin typeface="微软雅黑" panose="020B0503020204020204" pitchFamily="34" charset="-122"/>
              <a:ea typeface="微软雅黑" panose="020B0503020204020204" pitchFamily="34" charset="-122"/>
            </a:endParaRPr>
          </a:p>
          <a:p>
            <a:r>
              <a:rPr lang="zh-CN" altLang="en-US" sz="2800" dirty="0">
                <a:latin typeface="微软雅黑" panose="020B0503020204020204" pitchFamily="34" charset="-122"/>
                <a:ea typeface="微软雅黑" panose="020B0503020204020204" pitchFamily="34" charset="-122"/>
              </a:rPr>
              <a:t>向量检索不够专业</a:t>
            </a:r>
            <a:endParaRPr lang="en-US" altLang="zh-CN" sz="2800" dirty="0">
              <a:latin typeface="微软雅黑" panose="020B0503020204020204" pitchFamily="34" charset="-122"/>
              <a:ea typeface="微软雅黑" panose="020B0503020204020204" pitchFamily="34" charset="-122"/>
            </a:endParaRPr>
          </a:p>
          <a:p>
            <a:pPr lvl="1"/>
            <a:r>
              <a:rPr lang="zh-CN" altLang="en-US" sz="2600" dirty="0">
                <a:latin typeface="微软雅黑" panose="020B0503020204020204" pitchFamily="34" charset="-122"/>
                <a:ea typeface="微软雅黑" panose="020B0503020204020204" pitchFamily="34" charset="-122"/>
              </a:rPr>
              <a:t>传统关系数据库缓存机制</a:t>
            </a:r>
            <a:endParaRPr lang="en-US" altLang="zh-CN" sz="2600" dirty="0">
              <a:latin typeface="微软雅黑" panose="020B0503020204020204" pitchFamily="34" charset="-122"/>
              <a:ea typeface="微软雅黑" panose="020B0503020204020204" pitchFamily="34" charset="-122"/>
            </a:endParaRPr>
          </a:p>
          <a:p>
            <a:pPr lvl="2"/>
            <a:r>
              <a:rPr lang="zh-CN" altLang="en-US" sz="2000" dirty="0">
                <a:latin typeface="微软雅黑" panose="020B0503020204020204" pitchFamily="34" charset="-122"/>
                <a:ea typeface="微软雅黑" panose="020B0503020204020204" pitchFamily="34" charset="-122"/>
              </a:rPr>
              <a:t>类比</a:t>
            </a:r>
            <a:r>
              <a:rPr lang="en-US" altLang="zh-CN" sz="2000" dirty="0">
                <a:latin typeface="微软雅黑" panose="020B0503020204020204" pitchFamily="34" charset="-122"/>
                <a:ea typeface="微软雅黑" panose="020B0503020204020204" pitchFamily="34" charset="-122"/>
              </a:rPr>
              <a:t>: SQL Server </a:t>
            </a:r>
            <a:r>
              <a:rPr lang="zh-CN" altLang="en-US" sz="2000" dirty="0">
                <a:latin typeface="微软雅黑" panose="020B0503020204020204" pitchFamily="34" charset="-122"/>
                <a:ea typeface="微软雅黑" panose="020B0503020204020204" pitchFamily="34" charset="-122"/>
              </a:rPr>
              <a:t>缓存</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内存</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的是：</a:t>
            </a:r>
            <a:endParaRPr lang="en-US" altLang="zh-CN" sz="2000" dirty="0">
              <a:latin typeface="微软雅黑" panose="020B0503020204020204" pitchFamily="34" charset="-122"/>
              <a:ea typeface="微软雅黑" panose="020B0503020204020204" pitchFamily="34" charset="-122"/>
            </a:endParaRPr>
          </a:p>
          <a:p>
            <a:pPr lvl="3"/>
            <a:r>
              <a:rPr lang="zh-CN" altLang="en-US" sz="1800" dirty="0">
                <a:latin typeface="微软雅黑" panose="020B0503020204020204" pitchFamily="34" charset="-122"/>
                <a:ea typeface="微软雅黑" panose="020B0503020204020204" pitchFamily="34" charset="-122"/>
              </a:rPr>
              <a:t>以所执行参数化或动态</a:t>
            </a:r>
            <a:r>
              <a:rPr lang="en-US" altLang="zh-CN" sz="1800" dirty="0">
                <a:latin typeface="微软雅黑" panose="020B0503020204020204" pitchFamily="34" charset="-122"/>
                <a:ea typeface="微软雅黑" panose="020B0503020204020204" pitchFamily="34" charset="-122"/>
              </a:rPr>
              <a:t>SQL</a:t>
            </a:r>
            <a:r>
              <a:rPr lang="zh-CN" altLang="en-US" sz="1800" dirty="0">
                <a:latin typeface="微软雅黑" panose="020B0503020204020204" pitchFamily="34" charset="-122"/>
                <a:ea typeface="微软雅黑" panose="020B0503020204020204" pitchFamily="34" charset="-122"/>
              </a:rPr>
              <a:t>语句为键，执行计划，及数据</a:t>
            </a:r>
            <a:endParaRPr lang="en-US" altLang="zh-CN" sz="1800" dirty="0">
              <a:latin typeface="微软雅黑" panose="020B0503020204020204" pitchFamily="34" charset="-122"/>
              <a:ea typeface="微软雅黑" panose="020B0503020204020204" pitchFamily="34" charset="-122"/>
            </a:endParaRPr>
          </a:p>
          <a:p>
            <a:pPr lvl="3"/>
            <a:r>
              <a:rPr lang="zh-CN" altLang="en-US" sz="1800" dirty="0">
                <a:latin typeface="微软雅黑" panose="020B0503020204020204" pitchFamily="34" charset="-122"/>
                <a:ea typeface="微软雅黑" panose="020B0503020204020204" pitchFamily="34" charset="-122"/>
              </a:rPr>
              <a:t>可能发生参数嗅探缓存的计划或数据不对</a:t>
            </a:r>
            <a:endParaRPr lang="en-US" altLang="zh-CN" sz="1800" dirty="0">
              <a:latin typeface="微软雅黑" panose="020B0503020204020204" pitchFamily="34" charset="-122"/>
              <a:ea typeface="微软雅黑" panose="020B0503020204020204" pitchFamily="34" charset="-122"/>
            </a:endParaRPr>
          </a:p>
          <a:p>
            <a:pPr marL="628650" lvl="2"/>
            <a:r>
              <a:rPr lang="zh-CN" altLang="en-US" sz="2600" dirty="0">
                <a:latin typeface="微软雅黑" panose="020B0503020204020204" pitchFamily="34" charset="-122"/>
                <a:ea typeface="微软雅黑" panose="020B0503020204020204" pitchFamily="34" charset="-122"/>
              </a:rPr>
              <a:t>本次</a:t>
            </a:r>
            <a:r>
              <a:rPr lang="en-US" altLang="zh-CN" sz="2600" dirty="0" err="1">
                <a:latin typeface="微软雅黑" panose="020B0503020204020204" pitchFamily="34" charset="-122"/>
                <a:ea typeface="微软雅黑" panose="020B0503020204020204" pitchFamily="34" charset="-122"/>
              </a:rPr>
              <a:t>PgSQL</a:t>
            </a:r>
            <a:r>
              <a:rPr lang="en-US" altLang="zh-CN" sz="2600" dirty="0">
                <a:latin typeface="微软雅黑" panose="020B0503020204020204" pitchFamily="34" charset="-122"/>
                <a:ea typeface="微软雅黑" panose="020B0503020204020204" pitchFamily="34" charset="-122"/>
              </a:rPr>
              <a:t> </a:t>
            </a:r>
            <a:r>
              <a:rPr lang="zh-CN" altLang="en-US" sz="2600" dirty="0">
                <a:latin typeface="微软雅黑" panose="020B0503020204020204" pitchFamily="34" charset="-122"/>
                <a:ea typeface="微软雅黑" panose="020B0503020204020204" pitchFamily="34" charset="-122"/>
              </a:rPr>
              <a:t>参数化查询都是随机向量</a:t>
            </a:r>
            <a:endParaRPr lang="en-US" altLang="zh-CN" sz="2600" dirty="0">
              <a:latin typeface="微软雅黑" panose="020B0503020204020204" pitchFamily="34" charset="-122"/>
              <a:ea typeface="微软雅黑" panose="020B0503020204020204" pitchFamily="34" charset="-122"/>
            </a:endParaRPr>
          </a:p>
          <a:p>
            <a:pPr marL="1143000" lvl="3"/>
            <a:r>
              <a:rPr lang="zh-CN" altLang="en-US" sz="2000" dirty="0">
                <a:latin typeface="微软雅黑" panose="020B0503020204020204" pitchFamily="34" charset="-122"/>
                <a:ea typeface="微软雅黑" panose="020B0503020204020204" pitchFamily="34" charset="-122"/>
              </a:rPr>
              <a:t>可能每次查询在命中的缓存的数据都是不对的，类似参数嗅探的发生，估计还会去磁盘按向量索引找</a:t>
            </a:r>
            <a:endParaRPr lang="en-US" altLang="zh-CN" sz="2000" dirty="0">
              <a:latin typeface="微软雅黑" panose="020B0503020204020204" pitchFamily="34" charset="-122"/>
              <a:ea typeface="微软雅黑" panose="020B0503020204020204" pitchFamily="34" charset="-122"/>
            </a:endParaRPr>
          </a:p>
          <a:p>
            <a:pPr marL="457200" lvl="1" indent="0">
              <a:buNone/>
            </a:pPr>
            <a:r>
              <a:rPr lang="en-US"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9153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4" y="1550127"/>
            <a:ext cx="8596668" cy="4920342"/>
          </a:xfrm>
        </p:spPr>
        <p:txBody>
          <a:bodyPr>
            <a:normAutofit/>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默认仅支持内存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r>
              <a:rPr lang="zh-CN" altLang="en-US" sz="2400" b="1" dirty="0">
                <a:solidFill>
                  <a:srgbClr val="FF0000"/>
                </a:solidFill>
                <a:latin typeface="微软雅黑" panose="020B0503020204020204" pitchFamily="34" charset="-122"/>
                <a:ea typeface="微软雅黑" panose="020B0503020204020204" pitchFamily="34" charset="-122"/>
              </a:rPr>
              <a:t>（足矣）</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远程调用</a:t>
            </a:r>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Grpc</a:t>
            </a:r>
            <a:r>
              <a:rPr lang="zh-CN" altLang="en-US" b="1" dirty="0">
                <a:solidFill>
                  <a:srgbClr val="FF0000"/>
                </a:solidFill>
                <a:latin typeface="微软雅黑" panose="020B0503020204020204" pitchFamily="34" charset="-122"/>
                <a:ea typeface="微软雅黑" panose="020B0503020204020204" pitchFamily="34" charset="-122"/>
              </a:rPr>
              <a:t> 才对 </a:t>
            </a:r>
            <a:r>
              <a:rPr lang="en-US" altLang="zh-CN" b="1" dirty="0">
                <a:solidFill>
                  <a:srgbClr val="FF0000"/>
                </a:solidFill>
                <a:latin typeface="微软雅黑" panose="020B0503020204020204" pitchFamily="34" charset="-122"/>
                <a:ea typeface="微软雅黑" panose="020B0503020204020204" pitchFamily="34" charset="-122"/>
              </a:rPr>
              <a:t>Http </a:t>
            </a:r>
            <a:r>
              <a:rPr lang="zh-CN" altLang="en-US" b="1" dirty="0">
                <a:solidFill>
                  <a:srgbClr val="FF0000"/>
                </a:solidFill>
                <a:latin typeface="微软雅黑" panose="020B0503020204020204" pitchFamily="34" charset="-122"/>
                <a:ea typeface="微软雅黑" panose="020B0503020204020204" pitchFamily="34" charset="-122"/>
              </a:rPr>
              <a:t>有优势 </a:t>
            </a:r>
            <a:r>
              <a:rPr lang="en-US" altLang="zh-CN" b="1" dirty="0">
                <a:solidFill>
                  <a:srgbClr val="FF0000"/>
                </a:solidFill>
                <a:latin typeface="微软雅黑" panose="020B0503020204020204" pitchFamily="34" charset="-122"/>
                <a:ea typeface="微软雅黑" panose="020B0503020204020204" pitchFamily="34" charset="-122"/>
              </a:rPr>
              <a:t>100</a:t>
            </a:r>
            <a:r>
              <a:rPr lang="zh-CN" altLang="en-US" b="1" dirty="0">
                <a:solidFill>
                  <a:srgbClr val="FF0000"/>
                </a:solidFill>
                <a:latin typeface="微软雅黑" panose="020B0503020204020204" pitchFamily="34" charset="-122"/>
                <a:ea typeface="微软雅黑" panose="020B0503020204020204" pitchFamily="34" charset="-122"/>
              </a:rPr>
              <a:t>毫秒</a:t>
            </a:r>
            <a:r>
              <a:rPr lang="en-US" altLang="zh-CN" b="1" dirty="0">
                <a:solidFill>
                  <a:srgbClr val="FF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 估计没此远程调用场景</a:t>
            </a:r>
            <a:r>
              <a:rPr lang="en-US" altLang="zh-CN" b="1" dirty="0">
                <a:solidFill>
                  <a:srgbClr val="FF0000"/>
                </a:solidFill>
                <a:latin typeface="微软雅黑" panose="020B0503020204020204" pitchFamily="34" charset="-122"/>
                <a:ea typeface="微软雅黑" panose="020B0503020204020204" pitchFamily="34" charset="-122"/>
              </a:rPr>
              <a:t>?</a:t>
            </a: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缺省无认证</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需要同时打开 </a:t>
            </a:r>
            <a:r>
              <a:rPr lang="en-US" altLang="zh-CN" b="1" dirty="0">
                <a:solidFill>
                  <a:srgbClr val="FF0000"/>
                </a:solidFill>
                <a:latin typeface="微软雅黑" panose="020B0503020204020204" pitchFamily="34" charset="-122"/>
                <a:ea typeface="微软雅黑" panose="020B0503020204020204" pitchFamily="34" charset="-122"/>
              </a:rPr>
              <a:t>TLS/HTTPS </a:t>
            </a:r>
          </a:p>
          <a:p>
            <a:pPr lvl="1"/>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WebUI</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管理门户功能简陋</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dirty="0" err="1">
                <a:hlinkClick r:id="rId2"/>
              </a:rPr>
              <a:t>qdrant</a:t>
            </a:r>
            <a:r>
              <a:rPr lang="en-US" dirty="0">
                <a:hlinkClick r:id="rId2"/>
              </a:rPr>
              <a:t>/</a:t>
            </a:r>
            <a:r>
              <a:rPr lang="en-US" dirty="0" err="1">
                <a:hlinkClick r:id="rId2"/>
              </a:rPr>
              <a:t>qdrant</a:t>
            </a:r>
            <a:r>
              <a:rPr lang="en-US" dirty="0">
                <a:hlinkClick r:id="rId2"/>
              </a:rPr>
              <a:t>-web-</a:t>
            </a:r>
            <a:r>
              <a:rPr lang="en-US" dirty="0" err="1">
                <a:hlinkClick r:id="rId2"/>
              </a:rPr>
              <a:t>ui</a:t>
            </a:r>
            <a:r>
              <a:rPr lang="en-US" dirty="0">
                <a:hlinkClick r:id="rId2"/>
              </a:rPr>
              <a:t>: Self-hosted web UI for </a:t>
            </a:r>
            <a:r>
              <a:rPr lang="en-US" dirty="0" err="1">
                <a:hlinkClick r:id="rId2"/>
              </a:rPr>
              <a:t>Qdrant</a:t>
            </a:r>
            <a:r>
              <a:rPr lang="en-US" dirty="0">
                <a:hlinkClick r:id="rId2"/>
              </a:rPr>
              <a:t> (github.com)</a:t>
            </a:r>
            <a:endParaRPr lang="en-US" dirty="0"/>
          </a:p>
          <a:p>
            <a:pPr lvl="2"/>
            <a:r>
              <a:rPr lang="zh-CN" altLang="en-US" b="1" dirty="0">
                <a:solidFill>
                  <a:srgbClr val="FF0000"/>
                </a:solidFill>
                <a:latin typeface="微软雅黑" panose="020B0503020204020204" pitchFamily="34" charset="-122"/>
                <a:ea typeface="微软雅黑" panose="020B0503020204020204" pitchFamily="34" charset="-122"/>
              </a:rPr>
              <a:t>绑定侦听所有</a:t>
            </a:r>
            <a:r>
              <a:rPr lang="en-US" altLang="zh-CN" b="1" dirty="0">
                <a:solidFill>
                  <a:srgbClr val="FF0000"/>
                </a:solidFill>
                <a:latin typeface="微软雅黑" panose="020B0503020204020204" pitchFamily="34" charset="-122"/>
                <a:ea typeface="微软雅黑" panose="020B0503020204020204" pitchFamily="34" charset="-122"/>
              </a:rPr>
              <a:t>IP</a:t>
            </a:r>
            <a:r>
              <a:rPr lang="zh-CN" altLang="en-US" b="1" dirty="0">
                <a:solidFill>
                  <a:srgbClr val="FF0000"/>
                </a:solidFill>
                <a:latin typeface="微软雅黑" panose="020B0503020204020204" pitchFamily="34" charset="-122"/>
                <a:ea typeface="微软雅黑" panose="020B0503020204020204" pitchFamily="34" charset="-122"/>
              </a:rPr>
              <a:t>的运行方法</a:t>
            </a:r>
            <a:r>
              <a:rPr lang="en-US" altLang="zh-CN" b="1" dirty="0">
                <a:solidFill>
                  <a:srgbClr val="FF0000"/>
                </a:solidFill>
                <a:latin typeface="微软雅黑" panose="020B0503020204020204" pitchFamily="34" charset="-122"/>
                <a:ea typeface="微软雅黑" panose="020B0503020204020204" pitchFamily="34" charset="-122"/>
              </a:rPr>
              <a:t>: </a:t>
            </a:r>
          </a:p>
          <a:p>
            <a:pPr marL="914400" lvl="2" indent="0">
              <a:buNone/>
            </a:pPr>
            <a:r>
              <a:rPr lang="en-US" altLang="zh-CN" b="1" dirty="0">
                <a:solidFill>
                  <a:srgbClr val="FF0000"/>
                </a:solidFill>
                <a:latin typeface="微软雅黑" panose="020B0503020204020204" pitchFamily="34" charset="-122"/>
                <a:ea typeface="微软雅黑" panose="020B0503020204020204" pitchFamily="34" charset="-122"/>
              </a:rPr>
              <a:t>	</a:t>
            </a:r>
            <a:r>
              <a:rPr lang="en-US" altLang="zh-CN" b="1" dirty="0" err="1">
                <a:solidFill>
                  <a:srgbClr val="FF0000"/>
                </a:solidFill>
                <a:latin typeface="微软雅黑" panose="020B0503020204020204" pitchFamily="34" charset="-122"/>
                <a:ea typeface="微软雅黑" panose="020B0503020204020204" pitchFamily="34" charset="-122"/>
              </a:rPr>
              <a:t>npm</a:t>
            </a:r>
            <a:r>
              <a:rPr lang="en-US" altLang="zh-CN" b="1" dirty="0">
                <a:solidFill>
                  <a:srgbClr val="FF0000"/>
                </a:solidFill>
                <a:latin typeface="微软雅黑" panose="020B0503020204020204" pitchFamily="34" charset="-122"/>
                <a:ea typeface="微软雅黑" panose="020B0503020204020204" pitchFamily="34" charset="-122"/>
              </a:rPr>
              <a:t> start --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--host </a:t>
            </a:r>
            <a:r>
              <a:rPr lang="en-US" altLang="zh-CN" b="1" dirty="0">
                <a:solidFill>
                  <a:srgbClr val="FF0000"/>
                </a:solidFill>
                <a:latin typeface="微软雅黑" panose="020B0503020204020204" pitchFamily="34" charset="-122"/>
                <a:ea typeface="微软雅黑" panose="020B0503020204020204" pitchFamily="34" charset="-122"/>
              </a:rPr>
              <a:t>0.0.0.0</a:t>
            </a: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307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B3AF2-3922-0EF9-E903-E4315B286D64}"/>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向量基本概念</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00F8F38-956C-EC27-75A1-87AEA4AF210A}"/>
              </a:ext>
            </a:extLst>
          </p:cNvPr>
          <p:cNvSpPr>
            <a:spLocks noGrp="1"/>
          </p:cNvSpPr>
          <p:nvPr>
            <p:ph idx="1"/>
          </p:nvPr>
        </p:nvSpPr>
        <p:spPr>
          <a:xfrm>
            <a:off x="838200" y="1477281"/>
            <a:ext cx="10515600" cy="5088981"/>
          </a:xfrm>
        </p:spPr>
        <p:txBody>
          <a:bodyPr>
            <a:normAutofit lnSpcReduction="10000"/>
          </a:bodyPr>
          <a:lstStyle/>
          <a:p>
            <a:r>
              <a:rPr lang="zh-CN" altLang="en-US" dirty="0">
                <a:latin typeface="微软雅黑" panose="020B0503020204020204" pitchFamily="34" charset="-122"/>
                <a:ea typeface="微软雅黑" panose="020B0503020204020204" pitchFamily="34" charset="-122"/>
              </a:rPr>
              <a:t>两向量关系</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余弦相似度</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夹角余弦值</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[-1, 1]</a:t>
            </a: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a:t>
            </a:r>
            <a:r>
              <a:rPr lang="zh-CN" altLang="en-US" dirty="0">
                <a:latin typeface="微软雅黑" panose="020B0503020204020204" pitchFamily="34" charset="-122"/>
                <a:ea typeface="微软雅黑" panose="020B0503020204020204" pitchFamily="34" charset="-122"/>
              </a:rPr>
              <a:t>  代表语义完全相关</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方向一致</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90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0,</a:t>
            </a:r>
            <a:r>
              <a:rPr lang="zh-CN" altLang="en-US" dirty="0">
                <a:latin typeface="微软雅黑" panose="020B0503020204020204" pitchFamily="34" charset="-122"/>
                <a:ea typeface="微软雅黑" panose="020B0503020204020204" pitchFamily="34" charset="-122"/>
              </a:rPr>
              <a:t>  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方向垂直正交</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夹角</a:t>
            </a:r>
            <a:r>
              <a:rPr lang="en-US" altLang="zh-CN" dirty="0">
                <a:latin typeface="微软雅黑" panose="020B0503020204020204" pitchFamily="34" charset="-122"/>
                <a:ea typeface="微软雅黑" panose="020B0503020204020204" pitchFamily="34" charset="-122"/>
              </a:rPr>
              <a:t>180</a:t>
            </a:r>
            <a:r>
              <a:rPr lang="zh-CN" altLang="en-US" dirty="0">
                <a:latin typeface="微软雅黑" panose="020B0503020204020204" pitchFamily="34" charset="-122"/>
                <a:ea typeface="微软雅黑" panose="020B0503020204020204" pitchFamily="34" charset="-122"/>
              </a:rPr>
              <a:t>度</a:t>
            </a:r>
            <a:r>
              <a:rPr lang="en-US" altLang="zh-CN" dirty="0">
                <a:latin typeface="微软雅黑" panose="020B0503020204020204" pitchFamily="34" charset="-122"/>
                <a:ea typeface="微软雅黑" panose="020B0503020204020204" pitchFamily="34" charset="-122"/>
              </a:rPr>
              <a:t>	, </a:t>
            </a:r>
            <a:r>
              <a:rPr lang="zh-CN" altLang="en-US" dirty="0">
                <a:latin typeface="微软雅黑" panose="020B0503020204020204" pitchFamily="34" charset="-122"/>
                <a:ea typeface="微软雅黑" panose="020B0503020204020204" pitchFamily="34" charset="-122"/>
              </a:rPr>
              <a:t>余弦值为</a:t>
            </a:r>
            <a:r>
              <a:rPr lang="en-US" altLang="zh-CN" dirty="0">
                <a:latin typeface="微软雅黑" panose="020B0503020204020204" pitchFamily="34" charset="-122"/>
                <a:ea typeface="微软雅黑" panose="020B0503020204020204" pitchFamily="34" charset="-122"/>
              </a:rPr>
              <a:t>: -1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方向相反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余弦距离</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1 - </a:t>
            </a:r>
            <a:r>
              <a:rPr lang="zh-CN" altLang="en-US" dirty="0">
                <a:latin typeface="微软雅黑" panose="020B0503020204020204" pitchFamily="34" charset="-122"/>
                <a:ea typeface="微软雅黑" panose="020B0503020204020204" pitchFamily="34" charset="-122"/>
              </a:rPr>
              <a:t>余弦相似度</a:t>
            </a:r>
            <a:r>
              <a:rPr lang="en-US" altLang="zh-CN" dirty="0">
                <a:latin typeface="微软雅黑" panose="020B0503020204020204" pitchFamily="34" charset="-122"/>
                <a:ea typeface="微软雅黑" panose="020B0503020204020204" pitchFamily="34" charset="-122"/>
              </a:rPr>
              <a:t>: y = -x + 1</a:t>
            </a:r>
          </a:p>
          <a:p>
            <a:pPr lvl="2"/>
            <a:r>
              <a:rPr lang="zh-CN" altLang="en-US" dirty="0">
                <a:latin typeface="微软雅黑" panose="020B0503020204020204" pitchFamily="34" charset="-122"/>
                <a:ea typeface="微软雅黑" panose="020B0503020204020204" pitchFamily="34" charset="-122"/>
              </a:rPr>
              <a:t>区间</a:t>
            </a:r>
            <a:r>
              <a:rPr lang="en-US" altLang="zh-CN" dirty="0">
                <a:latin typeface="微软雅黑" panose="020B0503020204020204" pitchFamily="34" charset="-122"/>
                <a:ea typeface="微软雅黑" panose="020B0503020204020204" pitchFamily="34" charset="-122"/>
              </a:rPr>
              <a:t>: [0, 2]</a:t>
            </a:r>
          </a:p>
          <a:p>
            <a:pPr lvl="3"/>
            <a:r>
              <a:rPr lang="en-US" altLang="zh-CN" dirty="0">
                <a:latin typeface="微软雅黑" panose="020B0503020204020204" pitchFamily="34" charset="-122"/>
                <a:ea typeface="微软雅黑" panose="020B0503020204020204" pitchFamily="34" charset="-122"/>
              </a:rPr>
              <a:t>0: </a:t>
            </a:r>
            <a:r>
              <a:rPr lang="zh-CN" altLang="en-US" dirty="0">
                <a:latin typeface="微软雅黑" panose="020B0503020204020204" pitchFamily="34" charset="-122"/>
                <a:ea typeface="微软雅黑" panose="020B0503020204020204" pitchFamily="34" charset="-122"/>
              </a:rPr>
              <a:t>代表语义上完全相反</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71777D"/>
                </a:solidFill>
                <a:effectLst/>
                <a:latin typeface="微软雅黑" panose="020B0503020204020204" pitchFamily="34" charset="-122"/>
                <a:ea typeface="微软雅黑" panose="020B0503020204020204" pitchFamily="34" charset="-122"/>
              </a:rPr>
              <a:t>⇌</a:t>
            </a:r>
            <a:r>
              <a:rPr lang="en-US" altLang="zh-CN" dirty="0">
                <a:solidFill>
                  <a:srgbClr val="111111"/>
                </a:solidFill>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爱好男）</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1: </a:t>
            </a:r>
            <a:r>
              <a:rPr lang="zh-CN" altLang="en-US" dirty="0">
                <a:latin typeface="微软雅黑" panose="020B0503020204020204" pitchFamily="34" charset="-122"/>
                <a:ea typeface="微软雅黑" panose="020B0503020204020204" pitchFamily="34" charset="-122"/>
              </a:rPr>
              <a:t>代表语义不相关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（我老婆 </a:t>
            </a:r>
            <a:r>
              <a:rPr lang="en-US" b="0" i="0" dirty="0">
                <a:solidFill>
                  <a:srgbClr val="111111"/>
                </a:solidFill>
                <a:effectLst/>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写程序）</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2: </a:t>
            </a:r>
            <a:r>
              <a:rPr lang="zh-CN" altLang="en-US" dirty="0">
                <a:latin typeface="微软雅黑" panose="020B0503020204020204" pitchFamily="34" charset="-122"/>
                <a:ea typeface="微软雅黑" panose="020B0503020204020204" pitchFamily="34" charset="-122"/>
              </a:rPr>
              <a:t>代表语义完全相关</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（性别男 </a:t>
            </a:r>
            <a:r>
              <a:rPr lang="en-US" b="0" i="0" dirty="0">
                <a:solidFill>
                  <a:srgbClr val="4D4D4D"/>
                </a:solidFill>
                <a:effectLst/>
                <a:latin typeface="微软雅黑" panose="020B0503020204020204" pitchFamily="34" charset="-122"/>
                <a:ea typeface="微软雅黑" panose="020B0503020204020204" pitchFamily="34" charset="-122"/>
              </a:rPr>
              <a:t>⇔</a:t>
            </a:r>
            <a:r>
              <a:rPr lang="en-US" b="0" i="0" dirty="0">
                <a:solidFill>
                  <a:srgbClr val="111111"/>
                </a:solidFill>
                <a:effectLst/>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爱好女）</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欧氏</a:t>
            </a:r>
            <a:r>
              <a:rPr lang="en-US" altLang="zh-CN" dirty="0">
                <a:latin typeface="微软雅黑" panose="020B0503020204020204" pitchFamily="34" charset="-122"/>
                <a:ea typeface="微软雅黑" panose="020B0503020204020204" pitchFamily="34" charset="-122"/>
              </a:rPr>
              <a:t>(L 2)</a:t>
            </a:r>
            <a:r>
              <a:rPr lang="zh-CN" altLang="en-US" dirty="0">
                <a:latin typeface="微软雅黑" panose="020B0503020204020204" pitchFamily="34" charset="-122"/>
                <a:ea typeface="微软雅黑" panose="020B0503020204020204" pitchFamily="34" charset="-122"/>
              </a:rPr>
              <a:t>距离、曼哈顿</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街区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绝对距离</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未归一化</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范围大</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难以比较</a:t>
            </a:r>
            <a:endParaRPr lang="en-US"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2"/>
            <a:endParaRPr lang="en-US" altLang="zh-CN"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85C9C69D-E5AD-AC64-1C72-E91F2CF59AE5}"/>
              </a:ext>
            </a:extLst>
          </p:cNvPr>
          <p:cNvPicPr>
            <a:picLocks noChangeAspect="1"/>
          </p:cNvPicPr>
          <p:nvPr/>
        </p:nvPicPr>
        <p:blipFill>
          <a:blip r:embed="rId2"/>
          <a:stretch>
            <a:fillRect/>
          </a:stretch>
        </p:blipFill>
        <p:spPr>
          <a:xfrm>
            <a:off x="2700438" y="2479334"/>
            <a:ext cx="6373114" cy="2448267"/>
          </a:xfrm>
          <a:prstGeom prst="rect">
            <a:avLst/>
          </a:prstGeom>
        </p:spPr>
      </p:pic>
    </p:spTree>
    <p:extLst>
      <p:ext uri="{BB962C8B-B14F-4D97-AF65-F5344CB8AC3E}">
        <p14:creationId xmlns:p14="http://schemas.microsoft.com/office/powerpoint/2010/main" val="14276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DD382-BD98-E04A-DFEB-ED85538A2385}"/>
              </a:ext>
            </a:extLst>
          </p:cNvPr>
          <p:cNvSpPr>
            <a:spLocks noGrp="1"/>
          </p:cNvSpPr>
          <p:nvPr>
            <p:ph type="title"/>
          </p:nvPr>
        </p:nvSpPr>
        <p:spPr>
          <a:xfrm>
            <a:off x="838200" y="365125"/>
            <a:ext cx="10515600" cy="735887"/>
          </a:xfrm>
        </p:spPr>
        <p:txBody>
          <a:bodyPr/>
          <a:lstStyle/>
          <a:p>
            <a:r>
              <a:rPr lang="en-US" altLang="zh-CN" b="1" dirty="0" err="1">
                <a:solidFill>
                  <a:srgbClr val="FF0000"/>
                </a:solidFill>
                <a:latin typeface="微软雅黑" panose="020B0503020204020204" pitchFamily="34" charset="-122"/>
                <a:ea typeface="微软雅黑" panose="020B0503020204020204" pitchFamily="34" charset="-122"/>
              </a:rPr>
              <a:t>Qdrant</a:t>
            </a:r>
            <a:r>
              <a:rPr lang="en-US" altLang="zh-CN" b="1" dirty="0">
                <a:solidFill>
                  <a:srgbClr val="FF0000"/>
                </a:solidFill>
                <a:latin typeface="微软雅黑" panose="020B0503020204020204" pitchFamily="34" charset="-122"/>
                <a:ea typeface="微软雅黑" panose="020B0503020204020204" pitchFamily="34" charset="-122"/>
              </a:rPr>
              <a:t> </a:t>
            </a:r>
            <a:r>
              <a:rPr lang="zh-CN" altLang="en-US" b="1" dirty="0">
                <a:solidFill>
                  <a:srgbClr val="FF0000"/>
                </a:solidFill>
                <a:latin typeface="微软雅黑" panose="020B0503020204020204" pitchFamily="34" charset="-122"/>
                <a:ea typeface="微软雅黑" panose="020B0503020204020204" pitchFamily="34" charset="-122"/>
              </a:rPr>
              <a:t>优劣分析 续</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E4604CAF-95A3-DBE8-7ED1-DE02B882E89E}"/>
              </a:ext>
            </a:extLst>
          </p:cNvPr>
          <p:cNvSpPr>
            <a:spLocks noGrp="1"/>
          </p:cNvSpPr>
          <p:nvPr>
            <p:ph idx="1"/>
          </p:nvPr>
        </p:nvSpPr>
        <p:spPr>
          <a:xfrm>
            <a:off x="838200" y="1101012"/>
            <a:ext cx="10515600" cy="5756988"/>
          </a:xfrm>
        </p:spPr>
        <p:txBody>
          <a:bodyPr>
            <a:normAutofit fontScale="85000" lnSpcReduction="20000"/>
          </a:bodyPr>
          <a:lstStyle/>
          <a:p>
            <a:r>
              <a:rPr lang="zh-CN" altLang="en-US" sz="2400" b="1" dirty="0">
                <a:latin typeface="微软雅黑" panose="020B0503020204020204" pitchFamily="34" charset="-122"/>
                <a:ea typeface="微软雅黑" panose="020B0503020204020204" pitchFamily="34" charset="-122"/>
              </a:rPr>
              <a:t>参阅 </a:t>
            </a:r>
            <a:r>
              <a:rPr lang="en-US" altLang="zh-CN" sz="2400" b="1" dirty="0">
                <a:latin typeface="微软雅黑" panose="020B0503020204020204" pitchFamily="34" charset="-122"/>
                <a:ea typeface="微软雅黑" panose="020B0503020204020204" pitchFamily="34" charset="-122"/>
              </a:rPr>
              <a:t>Microsoft Semantic-Kernel connectors </a:t>
            </a:r>
            <a:r>
              <a:rPr lang="zh-CN" altLang="en-US" sz="2400" b="1" dirty="0">
                <a:latin typeface="微软雅黑" panose="020B0503020204020204" pitchFamily="34" charset="-122"/>
                <a:ea typeface="微软雅黑" panose="020B0503020204020204" pitchFamily="34" charset="-122"/>
              </a:rPr>
              <a:t>向量数据库 基础设施选型</a:t>
            </a:r>
            <a:endParaRPr lang="en-US" altLang="zh-CN" sz="2400" b="1"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Qdrant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是个人确定目前 </a:t>
            </a:r>
            <a:r>
              <a:rPr lang="en-US" altLang="zh-CN" dirty="0" err="1">
                <a:latin typeface="微软雅黑" panose="020B0503020204020204" pitchFamily="34" charset="-122"/>
                <a:ea typeface="微软雅黑" panose="020B0503020204020204" pitchFamily="34" charset="-122"/>
              </a:rPr>
              <a:t>sk</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使用的专业向量检索数据引擎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不使用暴力计算</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远程直接获取 </a:t>
            </a:r>
            <a:r>
              <a:rPr lang="en-US" sz="1800" dirty="0" err="1">
                <a:solidFill>
                  <a:srgbClr val="000000"/>
                </a:solidFill>
                <a:latin typeface="微软雅黑" panose="020B0503020204020204" pitchFamily="34" charset="-122"/>
                <a:ea typeface="微软雅黑" panose="020B0503020204020204" pitchFamily="34" charset="-122"/>
              </a:rPr>
              <a:t>FindNearestInCollectionAsync</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AzureCognitiveSearch</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是远程调用，不确定 </a:t>
            </a:r>
            <a:r>
              <a:rPr lang="en-US" altLang="zh-CN" dirty="0" err="1">
                <a:latin typeface="微软雅黑" panose="020B0503020204020204" pitchFamily="34" charset="-122"/>
                <a:ea typeface="微软雅黑" panose="020B0503020204020204" pitchFamily="34" charset="-122"/>
              </a:rPr>
              <a:t>AzureCognitiveSearch</a:t>
            </a:r>
            <a:r>
              <a:rPr lang="en-US" altLang="zh-CN" dirty="0">
                <a:latin typeface="微软雅黑" panose="020B0503020204020204" pitchFamily="34" charset="-122"/>
                <a:ea typeface="微软雅黑" panose="020B0503020204020204" pitchFamily="34" charset="-122"/>
              </a:rPr>
              <a:t> service </a:t>
            </a:r>
            <a:r>
              <a:rPr lang="zh-CN" altLang="en-US" dirty="0">
                <a:latin typeface="微软雅黑" panose="020B0503020204020204" pitchFamily="34" charset="-122"/>
                <a:ea typeface="微软雅黑" panose="020B0503020204020204" pitchFamily="34" charset="-122"/>
              </a:rPr>
              <a:t>本身是否是专业的向量检索引擎</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经查目前其他几个实现 </a:t>
            </a:r>
            <a:r>
              <a:rPr lang="en-US" altLang="zh-CN" dirty="0">
                <a:latin typeface="微软雅黑" panose="020B0503020204020204" pitchFamily="34" charset="-122"/>
                <a:ea typeface="微软雅黑" panose="020B0503020204020204" pitchFamily="34" charset="-122"/>
              </a:rPr>
              <a:t>Search/</a:t>
            </a:r>
            <a:r>
              <a:rPr lang="en-US" sz="1800" dirty="0" err="1">
                <a:solidFill>
                  <a:srgbClr val="000000"/>
                </a:solidFill>
                <a:latin typeface="微软雅黑" panose="020B0503020204020204" pitchFamily="34" charset="-122"/>
                <a:ea typeface="微软雅黑" panose="020B0503020204020204" pitchFamily="34" charset="-122"/>
              </a:rPr>
              <a:t>GetNearestMatchesAsync</a:t>
            </a:r>
            <a:r>
              <a:rPr lang="zh-CN" altLang="en-US" sz="1800" dirty="0">
                <a:solidFill>
                  <a:srgbClr val="000000"/>
                </a:solidFill>
                <a:latin typeface="微软雅黑" panose="020B0503020204020204" pitchFamily="34" charset="-122"/>
                <a:ea typeface="微软雅黑" panose="020B0503020204020204" pitchFamily="34" charset="-122"/>
              </a:rPr>
              <a:t>的方式明显是暴力计算</a:t>
            </a:r>
            <a:endParaRPr lang="en-US" altLang="zh-CN"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客户端远程获取所有数据 </a:t>
            </a:r>
            <a:r>
              <a:rPr lang="en-US" sz="1800" dirty="0" err="1">
                <a:solidFill>
                  <a:srgbClr val="000000"/>
                </a:solidFill>
                <a:latin typeface="微软雅黑" panose="020B0503020204020204" pitchFamily="34" charset="-122"/>
                <a:ea typeface="微软雅黑" panose="020B0503020204020204" pitchFamily="34" charset="-122"/>
              </a:rPr>
              <a:t>GetAllAsync</a:t>
            </a:r>
            <a:r>
              <a:rPr lang="en-US" sz="1800" dirty="0">
                <a:solidFill>
                  <a:srgbClr val="000000"/>
                </a:solidFill>
                <a:latin typeface="微软雅黑" panose="020B0503020204020204" pitchFamily="34" charset="-122"/>
                <a:ea typeface="微软雅黑" panose="020B0503020204020204" pitchFamily="34" charset="-122"/>
              </a:rPr>
              <a:t> </a:t>
            </a:r>
            <a:r>
              <a:rPr lang="zh-CN" altLang="en-US" sz="1800" dirty="0">
                <a:solidFill>
                  <a:srgbClr val="000000"/>
                </a:solidFill>
                <a:latin typeface="微软雅黑" panose="020B0503020204020204" pitchFamily="34" charset="-122"/>
                <a:ea typeface="微软雅黑" panose="020B0503020204020204" pitchFamily="34" charset="-122"/>
              </a:rPr>
              <a:t>先</a:t>
            </a:r>
            <a:endParaRPr lang="en-US" sz="18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在 </a:t>
            </a:r>
            <a:r>
              <a:rPr lang="en-US" altLang="zh-CN" sz="1800" dirty="0" err="1">
                <a:solidFill>
                  <a:srgbClr val="000000"/>
                </a:solidFill>
                <a:latin typeface="微软雅黑" panose="020B0503020204020204" pitchFamily="34" charset="-122"/>
                <a:ea typeface="微软雅黑" panose="020B0503020204020204" pitchFamily="34" charset="-122"/>
              </a:rPr>
              <a:t>sk</a:t>
            </a:r>
            <a:r>
              <a:rPr lang="en-US" altLang="zh-CN" sz="1800" dirty="0">
                <a:solidFill>
                  <a:srgbClr val="000000"/>
                </a:solidFill>
                <a:latin typeface="微软雅黑" panose="020B0503020204020204" pitchFamily="34" charset="-122"/>
                <a:ea typeface="微软雅黑" panose="020B0503020204020204" pitchFamily="34" charset="-122"/>
              </a:rPr>
              <a:t> connector </a:t>
            </a:r>
            <a:r>
              <a:rPr lang="zh-CN" altLang="en-US" sz="1800" dirty="0">
                <a:solidFill>
                  <a:srgbClr val="000000"/>
                </a:solidFill>
                <a:latin typeface="微软雅黑" panose="020B0503020204020204" pitchFamily="34" charset="-122"/>
                <a:ea typeface="微软雅黑" panose="020B0503020204020204" pitchFamily="34" charset="-122"/>
              </a:rPr>
              <a:t>客户端逐笔计算与随机查询向量 </a:t>
            </a:r>
            <a:r>
              <a:rPr lang="en-US" altLang="zh-CN" sz="1800" dirty="0" err="1">
                <a:solidFill>
                  <a:srgbClr val="000000"/>
                </a:solidFill>
                <a:latin typeface="微软雅黑" panose="020B0503020204020204" pitchFamily="34" charset="-122"/>
                <a:ea typeface="微软雅黑" panose="020B0503020204020204" pitchFamily="34" charset="-122"/>
              </a:rPr>
              <a:t>consine</a:t>
            </a:r>
            <a:endParaRPr lang="en-US" altLang="zh-CN" sz="1800" dirty="0">
              <a:solidFill>
                <a:srgbClr val="000000"/>
              </a:solidFill>
              <a:latin typeface="微软雅黑" panose="020B0503020204020204" pitchFamily="34" charset="-122"/>
              <a:ea typeface="微软雅黑" panose="020B0503020204020204" pitchFamily="34" charset="-122"/>
            </a:endParaRPr>
          </a:p>
          <a:p>
            <a:pPr lvl="3"/>
            <a:r>
              <a:rPr lang="zh-CN" altLang="en-US" sz="1600" dirty="0">
                <a:solidFill>
                  <a:srgbClr val="000000"/>
                </a:solidFill>
                <a:latin typeface="微软雅黑" panose="020B0503020204020204" pitchFamily="34" charset="-122"/>
                <a:ea typeface="微软雅黑" panose="020B0503020204020204" pitchFamily="34" charset="-122"/>
              </a:rPr>
              <a:t>说明服务端连 </a:t>
            </a:r>
            <a:r>
              <a:rPr lang="en-US" altLang="zh-CN" sz="1600" dirty="0">
                <a:solidFill>
                  <a:srgbClr val="000000"/>
                </a:solidFill>
                <a:latin typeface="微软雅黑" panose="020B0503020204020204" pitchFamily="34" charset="-122"/>
                <a:ea typeface="微软雅黑" panose="020B0503020204020204" pitchFamily="34" charset="-122"/>
              </a:rPr>
              <a:t>cosine </a:t>
            </a:r>
            <a:r>
              <a:rPr lang="zh-CN" altLang="en-US" sz="1600" dirty="0">
                <a:solidFill>
                  <a:srgbClr val="000000"/>
                </a:solidFill>
                <a:latin typeface="微软雅黑" panose="020B0503020204020204" pitchFamily="34" charset="-122"/>
                <a:ea typeface="微软雅黑" panose="020B0503020204020204" pitchFamily="34" charset="-122"/>
              </a:rPr>
              <a:t>等标量函数可能都不支持，恐怕向量索引更是没有了？</a:t>
            </a:r>
            <a:endParaRPr lang="en-US" altLang="zh-CN" sz="1600" dirty="0">
              <a:solidFill>
                <a:srgbClr val="000000"/>
              </a:solidFill>
              <a:latin typeface="微软雅黑" panose="020B0503020204020204" pitchFamily="34" charset="-122"/>
              <a:ea typeface="微软雅黑" panose="020B0503020204020204" pitchFamily="34" charset="-122"/>
            </a:endParaRPr>
          </a:p>
          <a:p>
            <a:pPr lvl="2"/>
            <a:r>
              <a:rPr lang="zh-CN" altLang="en-US" sz="1800" dirty="0">
                <a:solidFill>
                  <a:srgbClr val="000000"/>
                </a:solidFill>
                <a:latin typeface="微软雅黑" panose="020B0503020204020204" pitchFamily="34" charset="-122"/>
                <a:ea typeface="微软雅黑" panose="020B0503020204020204" pitchFamily="34" charset="-122"/>
              </a:rPr>
              <a:t>排序输出</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包括</a:t>
            </a:r>
            <a:endParaRPr lang="en-US" altLang="zh-CN" dirty="0">
              <a:latin typeface="微软雅黑" panose="020B0503020204020204" pitchFamily="34" charset="-122"/>
              <a:ea typeface="微软雅黑" panose="020B0503020204020204" pitchFamily="34" charset="-122"/>
            </a:endParaRPr>
          </a:p>
          <a:p>
            <a:pPr lvl="3"/>
            <a:r>
              <a:rPr lang="en-US" altLang="zh-CN" dirty="0">
                <a:latin typeface="微软雅黑" panose="020B0503020204020204" pitchFamily="34" charset="-122"/>
                <a:ea typeface="微软雅黑" panose="020B0503020204020204" pitchFamily="34" charset="-122"/>
              </a:rPr>
              <a:t>Azure </a:t>
            </a:r>
            <a:r>
              <a:rPr lang="en-US" altLang="zh-CN" dirty="0" err="1">
                <a:latin typeface="微软雅黑" panose="020B0503020204020204" pitchFamily="34" charset="-122"/>
                <a:ea typeface="微软雅黑" panose="020B0503020204020204" pitchFamily="34" charset="-122"/>
              </a:rPr>
              <a:t>cosmosdb</a:t>
            </a:r>
            <a:endParaRPr lang="en-US" altLang="zh-CN" dirty="0">
              <a:latin typeface="微软雅黑" panose="020B0503020204020204" pitchFamily="34" charset="-122"/>
              <a:ea typeface="微软雅黑" panose="020B0503020204020204" pitchFamily="34" charset="-122"/>
            </a:endParaRPr>
          </a:p>
          <a:p>
            <a:pPr lvl="3"/>
            <a:r>
              <a:rPr lang="en-US" altLang="zh-CN" dirty="0" err="1">
                <a:latin typeface="微软雅黑" panose="020B0503020204020204" pitchFamily="34" charset="-122"/>
                <a:ea typeface="微软雅黑" panose="020B0503020204020204" pitchFamily="34" charset="-122"/>
              </a:rPr>
              <a:t>Sqlite</a:t>
            </a:r>
            <a:endParaRPr lang="en-US" altLang="zh-CN" dirty="0">
              <a:latin typeface="微软雅黑" panose="020B0503020204020204" pitchFamily="34" charset="-122"/>
              <a:ea typeface="微软雅黑" panose="020B0503020204020204" pitchFamily="34" charset="-122"/>
            </a:endParaRPr>
          </a:p>
          <a:p>
            <a:r>
              <a:rPr lang="en-US" altLang="zh-CN" b="1" dirty="0">
                <a:latin typeface="微软雅黑" panose="020B0503020204020204" pitchFamily="34" charset="-122"/>
                <a:ea typeface="微软雅黑" panose="020B0503020204020204" pitchFamily="34" charset="-122"/>
              </a:rPr>
              <a:t>Azure-Samples</a:t>
            </a:r>
          </a:p>
          <a:p>
            <a:pPr lvl="1"/>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https://github.com/Azure-Samples/qdrant-azure</a:t>
            </a:r>
            <a:endParaRPr lang="en-US" dirty="0">
              <a:solidFill>
                <a:srgbClr val="0070C0"/>
              </a:solidFill>
              <a:latin typeface="微软雅黑" panose="020B0503020204020204" pitchFamily="34" charset="-122"/>
              <a:ea typeface="微软雅黑" panose="020B0503020204020204" pitchFamily="34" charset="-122"/>
            </a:endParaRPr>
          </a:p>
          <a:p>
            <a:pPr lvl="2"/>
            <a:r>
              <a:rPr lang="en-US" altLang="zh-CN" dirty="0">
                <a:solidFill>
                  <a:srgbClr val="0070C0"/>
                </a:solidFill>
                <a:latin typeface="微软雅黑" panose="020B0503020204020204" pitchFamily="34" charset="-122"/>
                <a:ea typeface="微软雅黑" panose="020B0503020204020204" pitchFamily="34" charset="-122"/>
              </a:rPr>
              <a:t>Run on AKS or Container</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https://devblogs.microsoft.com/semantic-kernel/the-power-of-persistent-memory-with-semantic-kernel-and-qdrant-vector-database/</a:t>
            </a:r>
            <a:endParaRPr lang="en-US" dirty="0">
              <a:solidFill>
                <a:srgbClr val="0070C0"/>
              </a:solidFill>
              <a:latin typeface="微软雅黑" panose="020B0503020204020204" pitchFamily="34" charset="-122"/>
              <a:ea typeface="微软雅黑" panose="020B0503020204020204" pitchFamily="34" charset="-122"/>
            </a:endParaRPr>
          </a:p>
          <a:p>
            <a:pPr lvl="1"/>
            <a:r>
              <a:rPr lang="en-US"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https://devblogs.microsoft.com/semantic-kernel/qdrant/</a:t>
            </a:r>
            <a:endParaRPr lang="en-US" dirty="0">
              <a:solidFill>
                <a:srgbClr val="0070C0"/>
              </a:solidFill>
              <a:latin typeface="微软雅黑" panose="020B0503020204020204" pitchFamily="34" charset="-122"/>
              <a:ea typeface="微软雅黑" panose="020B0503020204020204" pitchFamily="34" charset="-122"/>
            </a:endParaRPr>
          </a:p>
          <a:p>
            <a:pPr marL="457200" lvl="1"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71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0522B-BE8D-5E4C-0B0C-FEDB39BE1B8F}"/>
              </a:ext>
            </a:extLst>
          </p:cNvPr>
          <p:cNvSpPr>
            <a:spLocks noGrp="1"/>
          </p:cNvSpPr>
          <p:nvPr>
            <p:ph type="title"/>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优劣分析</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327D866-65D8-B5B1-B39B-05CDFCBB3ABE}"/>
              </a:ext>
            </a:extLst>
          </p:cNvPr>
          <p:cNvSpPr>
            <a:spLocks noGrp="1"/>
          </p:cNvSpPr>
          <p:nvPr>
            <p:ph idx="1"/>
          </p:nvPr>
        </p:nvSpPr>
        <p:spPr>
          <a:xfrm>
            <a:off x="677333" y="1550127"/>
            <a:ext cx="9398483" cy="4920342"/>
          </a:xfrm>
        </p:spPr>
        <p:txBody>
          <a:bodyPr>
            <a:normAutofit/>
          </a:bodyPr>
          <a:lstStyle/>
          <a:p>
            <a:r>
              <a:rPr lang="en-US" altLang="zh-CN" b="1" dirty="0">
                <a:solidFill>
                  <a:srgbClr val="FF0000"/>
                </a:solidFill>
                <a:latin typeface="微软雅黑" panose="020B0503020204020204" pitchFamily="34" charset="-122"/>
                <a:ea typeface="微软雅黑" panose="020B0503020204020204" pitchFamily="34" charset="-122"/>
              </a:rPr>
              <a:t>Milvus </a:t>
            </a:r>
            <a:r>
              <a:rPr lang="zh-CN" altLang="en-US" b="1" dirty="0">
                <a:solidFill>
                  <a:srgbClr val="FF0000"/>
                </a:solidFill>
                <a:latin typeface="微软雅黑" panose="020B0503020204020204" pitchFamily="34" charset="-122"/>
                <a:ea typeface="微软雅黑" panose="020B0503020204020204" pitchFamily="34" charset="-122"/>
              </a:rPr>
              <a:t>优势</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支持持久化数据，重启自动恢复</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支持内存 </a:t>
            </a:r>
            <a:r>
              <a:rPr lang="en-US" altLang="zh-CN" b="1" dirty="0">
                <a:solidFill>
                  <a:srgbClr val="FF0000"/>
                </a:solidFill>
                <a:latin typeface="微软雅黑" panose="020B0503020204020204" pitchFamily="34" charset="-122"/>
                <a:ea typeface="微软雅黑" panose="020B0503020204020204" pitchFamily="34" charset="-122"/>
              </a:rPr>
              <a:t>HNSW </a:t>
            </a:r>
            <a:r>
              <a:rPr lang="zh-CN" altLang="en-US" b="1" dirty="0">
                <a:solidFill>
                  <a:srgbClr val="FF0000"/>
                </a:solidFill>
                <a:latin typeface="微软雅黑" panose="020B0503020204020204" pitchFamily="34" charset="-122"/>
                <a:ea typeface="微软雅黑" panose="020B0503020204020204" pitchFamily="34" charset="-122"/>
              </a:rPr>
              <a:t>索引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GitHub</a:t>
            </a:r>
            <a:r>
              <a:rPr lang="zh-CN" altLang="en-US" b="1" dirty="0">
                <a:solidFill>
                  <a:srgbClr val="FF0000"/>
                </a:solidFill>
                <a:latin typeface="微软雅黑" panose="020B0503020204020204" pitchFamily="34" charset="-122"/>
                <a:ea typeface="微软雅黑" panose="020B0503020204020204" pitchFamily="34" charset="-122"/>
              </a:rPr>
              <a:t>星最多 </a:t>
            </a:r>
            <a:r>
              <a:rPr lang="en-US" altLang="zh-CN" b="1" dirty="0">
                <a:solidFill>
                  <a:srgbClr val="FF0000"/>
                </a:solidFill>
                <a:latin typeface="微软雅黑" panose="020B0503020204020204" pitchFamily="34" charset="-122"/>
                <a:ea typeface="微软雅黑" panose="020B0503020204020204" pitchFamily="34" charset="-122"/>
              </a:rPr>
              <a:t>18K+</a:t>
            </a:r>
          </a:p>
          <a:p>
            <a:pPr lvl="1"/>
            <a:r>
              <a:rPr lang="en-US" altLang="zh-CN" b="1" dirty="0">
                <a:solidFill>
                  <a:srgbClr val="FF0000"/>
                </a:solidFill>
                <a:latin typeface="微软雅黑" panose="020B0503020204020204" pitchFamily="34" charset="-122"/>
                <a:ea typeface="微软雅黑" panose="020B0503020204020204" pitchFamily="34" charset="-122"/>
              </a:rPr>
              <a:t>Milvus ATTU </a:t>
            </a:r>
            <a:r>
              <a:rPr lang="zh-CN" altLang="en-US" b="1" dirty="0">
                <a:solidFill>
                  <a:srgbClr val="FF0000"/>
                </a:solidFill>
                <a:latin typeface="微软雅黑" panose="020B0503020204020204" pitchFamily="34" charset="-122"/>
                <a:ea typeface="微软雅黑" panose="020B0503020204020204" pitchFamily="34" charset="-122"/>
              </a:rPr>
              <a:t>管理门户功能完善</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缺点</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en-US" altLang="zh-CN" b="1" dirty="0">
                <a:solidFill>
                  <a:srgbClr val="FF0000"/>
                </a:solidFill>
                <a:latin typeface="微软雅黑" panose="020B0503020204020204" pitchFamily="34" charset="-122"/>
                <a:ea typeface="微软雅黑" panose="020B0503020204020204" pitchFamily="34" charset="-122"/>
              </a:rPr>
              <a:t>Metric</a:t>
            </a:r>
            <a:r>
              <a:rPr lang="zh-CN" altLang="en-US" b="1" dirty="0">
                <a:solidFill>
                  <a:srgbClr val="FF0000"/>
                </a:solidFill>
                <a:latin typeface="微软雅黑" panose="020B0503020204020204" pitchFamily="34" charset="-122"/>
                <a:ea typeface="微软雅黑" panose="020B0503020204020204" pitchFamily="34" charset="-122"/>
              </a:rPr>
              <a:t>：</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不支持</a:t>
            </a:r>
            <a:r>
              <a:rPr lang="en-US" altLang="zh-CN" b="1" dirty="0">
                <a:solidFill>
                  <a:srgbClr val="FF0000"/>
                </a:solidFill>
                <a:latin typeface="微软雅黑" panose="020B0503020204020204" pitchFamily="34" charset="-122"/>
                <a:ea typeface="微软雅黑" panose="020B0503020204020204" pitchFamily="34" charset="-122"/>
              </a:rPr>
              <a:t>Cosine</a:t>
            </a:r>
            <a:r>
              <a:rPr lang="zh-CN" altLang="en-US" b="1" dirty="0">
                <a:solidFill>
                  <a:srgbClr val="FF0000"/>
                </a:solidFill>
                <a:latin typeface="微软雅黑" panose="020B0503020204020204" pitchFamily="34" charset="-122"/>
                <a:ea typeface="微软雅黑" panose="020B0503020204020204" pitchFamily="34" charset="-122"/>
              </a:rPr>
              <a:t>，仅支持 </a:t>
            </a:r>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和 </a:t>
            </a:r>
            <a:r>
              <a:rPr lang="en-US" altLang="zh-CN" b="1" dirty="0">
                <a:solidFill>
                  <a:srgbClr val="FF0000"/>
                </a:solidFill>
                <a:latin typeface="微软雅黑" panose="020B0503020204020204" pitchFamily="34" charset="-122"/>
                <a:ea typeface="微软雅黑" panose="020B0503020204020204" pitchFamily="34" charset="-122"/>
              </a:rPr>
              <a:t>Inner Product </a:t>
            </a:r>
            <a:r>
              <a:rPr lang="zh-CN" altLang="en-US" b="1" dirty="0">
                <a:solidFill>
                  <a:srgbClr val="FF0000"/>
                </a:solidFill>
                <a:latin typeface="微软雅黑" panose="020B0503020204020204" pitchFamily="34" charset="-122"/>
                <a:ea typeface="微软雅黑" panose="020B0503020204020204" pitchFamily="34" charset="-122"/>
              </a:rPr>
              <a:t>未归一化不好绝对衡量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zh-CN" altLang="en-US" b="1" dirty="0">
                <a:solidFill>
                  <a:srgbClr val="FF0000"/>
                </a:solidFill>
                <a:latin typeface="微软雅黑" panose="020B0503020204020204" pitchFamily="34" charset="-122"/>
                <a:ea typeface="微软雅黑" panose="020B0503020204020204" pitchFamily="34" charset="-122"/>
              </a:rPr>
              <a:t>不好指定相似程度的条件，只能基于排序</a:t>
            </a:r>
            <a:endParaRPr lang="en-US" altLang="zh-CN" b="1" dirty="0">
              <a:solidFill>
                <a:srgbClr val="FF0000"/>
              </a:solidFill>
              <a:latin typeface="微软雅黑" panose="020B0503020204020204" pitchFamily="34" charset="-122"/>
              <a:ea typeface="微软雅黑" panose="020B0503020204020204" pitchFamily="34" charset="-122"/>
            </a:endParaRPr>
          </a:p>
          <a:p>
            <a:pPr lvl="2"/>
            <a:r>
              <a:rPr lang="en-US" altLang="zh-CN" b="1" dirty="0">
                <a:solidFill>
                  <a:srgbClr val="FF0000"/>
                </a:solidFill>
                <a:latin typeface="微软雅黑" panose="020B0503020204020204" pitchFamily="34" charset="-122"/>
                <a:ea typeface="微软雅黑" panose="020B0503020204020204" pitchFamily="34" charset="-122"/>
              </a:rPr>
              <a:t>L2 </a:t>
            </a:r>
            <a:r>
              <a:rPr lang="zh-CN" altLang="en-US" b="1" dirty="0">
                <a:solidFill>
                  <a:srgbClr val="FF0000"/>
                </a:solidFill>
                <a:latin typeface="微软雅黑" panose="020B0503020204020204" pitchFamily="34" charset="-122"/>
                <a:ea typeface="微软雅黑" panose="020B0503020204020204" pitchFamily="34" charset="-122"/>
              </a:rPr>
              <a:t>比 </a:t>
            </a:r>
            <a:r>
              <a:rPr lang="en-US" altLang="zh-CN" b="1" dirty="0">
                <a:solidFill>
                  <a:srgbClr val="FF0000"/>
                </a:solidFill>
                <a:latin typeface="微软雅黑" panose="020B0503020204020204" pitchFamily="34" charset="-122"/>
                <a:ea typeface="微软雅黑" panose="020B0503020204020204" pitchFamily="34" charset="-122"/>
              </a:rPr>
              <a:t>Cosine </a:t>
            </a:r>
            <a:r>
              <a:rPr lang="zh-CN" altLang="en-US" b="1" dirty="0">
                <a:solidFill>
                  <a:srgbClr val="FF0000"/>
                </a:solidFill>
                <a:latin typeface="微软雅黑" panose="020B0503020204020204" pitchFamily="34" charset="-122"/>
                <a:ea typeface="微软雅黑" panose="020B0503020204020204" pitchFamily="34" charset="-122"/>
              </a:rPr>
              <a:t>计算简单</a:t>
            </a:r>
            <a:endParaRPr lang="en-US" altLang="zh-CN" b="1" dirty="0">
              <a:solidFill>
                <a:srgbClr val="FF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未作并发压力测试</a:t>
            </a:r>
            <a:endParaRPr lang="en-US" altLang="zh-CN" b="1" dirty="0">
              <a:solidFill>
                <a:srgbClr val="FF0000"/>
              </a:solidFill>
              <a:latin typeface="微软雅黑" panose="020B0503020204020204" pitchFamily="34" charset="-122"/>
              <a:ea typeface="微软雅黑" panose="020B0503020204020204" pitchFamily="34" charset="-122"/>
            </a:endParaRPr>
          </a:p>
          <a:p>
            <a:pPr lvl="1"/>
            <a:r>
              <a:rPr lang="zh-CN" altLang="en-US" b="1" dirty="0">
                <a:solidFill>
                  <a:srgbClr val="FF0000"/>
                </a:solidFill>
                <a:latin typeface="微软雅黑" panose="020B0503020204020204" pitchFamily="34" charset="-122"/>
                <a:ea typeface="微软雅黑" panose="020B0503020204020204" pitchFamily="34" charset="-122"/>
              </a:rPr>
              <a:t>条件不具备</a:t>
            </a:r>
            <a:endParaRPr lang="en-US" altLang="zh-CN" b="1" dirty="0">
              <a:solidFill>
                <a:srgbClr val="FF0000"/>
              </a:solidFill>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17041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39C91-87D3-1449-B3C7-989C0FD48BBF}"/>
              </a:ext>
            </a:extLst>
          </p:cNvPr>
          <p:cNvSpPr>
            <a:spLocks noGrp="1"/>
          </p:cNvSpPr>
          <p:nvPr>
            <p:ph type="title"/>
          </p:nvPr>
        </p:nvSpPr>
        <p:spPr>
          <a:xfrm>
            <a:off x="226423" y="365126"/>
            <a:ext cx="11765280" cy="618944"/>
          </a:xfrm>
        </p:spPr>
        <p:txBody>
          <a:bodyPr>
            <a:normAutofit/>
          </a:bodyPr>
          <a:lstStyle/>
          <a:p>
            <a:r>
              <a:rPr lang="en-US" altLang="zh-CN" sz="3200" b="1" dirty="0">
                <a:highlight>
                  <a:srgbClr val="FFFF00"/>
                </a:highlight>
                <a:latin typeface="微软雅黑" panose="020B0503020204020204" pitchFamily="34" charset="-122"/>
                <a:ea typeface="微软雅黑" panose="020B0503020204020204" pitchFamily="34" charset="-122"/>
              </a:rPr>
              <a:t>GitHub OpenAI cookbook/MS</a:t>
            </a:r>
            <a:r>
              <a:rPr lang="zh-CN" altLang="en-US" sz="3200" b="1" dirty="0">
                <a:highlight>
                  <a:srgbClr val="FFFF00"/>
                </a:highlight>
                <a:latin typeface="微软雅黑" panose="020B0503020204020204" pitchFamily="34" charset="-122"/>
                <a:ea typeface="微软雅黑" panose="020B0503020204020204" pitchFamily="34" charset="-122"/>
              </a:rPr>
              <a:t> </a:t>
            </a:r>
            <a:r>
              <a:rPr lang="en-US" altLang="zh-CN" sz="3200" b="1" dirty="0">
                <a:highlight>
                  <a:srgbClr val="FFFF00"/>
                </a:highlight>
                <a:latin typeface="微软雅黑" panose="020B0503020204020204" pitchFamily="34" charset="-122"/>
                <a:ea typeface="微软雅黑" panose="020B0503020204020204" pitchFamily="34" charset="-122"/>
              </a:rPr>
              <a:t>SK </a:t>
            </a:r>
            <a:r>
              <a:rPr lang="zh-CN" altLang="en-US" sz="3200" b="1" dirty="0">
                <a:highlight>
                  <a:srgbClr val="FFFF00"/>
                </a:highlight>
                <a:latin typeface="微软雅黑" panose="020B0503020204020204" pitchFamily="34" charset="-122"/>
                <a:ea typeface="微软雅黑" panose="020B0503020204020204" pitchFamily="34" charset="-122"/>
              </a:rPr>
              <a:t>向量数据库推荐选型</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822A387-C147-536B-CE97-5A1C276437E4}"/>
              </a:ext>
            </a:extLst>
          </p:cNvPr>
          <p:cNvSpPr>
            <a:spLocks noGrp="1"/>
          </p:cNvSpPr>
          <p:nvPr>
            <p:ph idx="1"/>
          </p:nvPr>
        </p:nvSpPr>
        <p:spPr/>
        <p:txBody>
          <a:bodyPr/>
          <a:lstStyle/>
          <a:p>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-cookbook-python/examples/</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vector_databases</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Using_vector_databases_for_embeddings_search.ipynb</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main · </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dirty="0">
              <a:solidFill>
                <a:srgbClr val="0070C0"/>
              </a:solidFill>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以下只摘要分析可自托管的产品</a:t>
            </a:r>
            <a:endParaRPr lang="en-US"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3926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85206" y="209906"/>
            <a:ext cx="10515600"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首推</a:t>
            </a:r>
            <a:r>
              <a:rPr lang="en-US" altLang="zh-CN" sz="3600" b="1" dirty="0">
                <a:highlight>
                  <a:srgbClr val="FFFF00"/>
                </a:highlight>
                <a:latin typeface="微软雅黑" panose="020B0503020204020204" pitchFamily="34" charset="-122"/>
                <a:ea typeface="微软雅黑" panose="020B0503020204020204" pitchFamily="34" charset="-122"/>
              </a:rPr>
              <a:t>1</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a:highlight>
                  <a:srgbClr val="FFFF00"/>
                </a:highlight>
                <a:latin typeface="微软雅黑" panose="020B0503020204020204" pitchFamily="34" charset="-122"/>
                <a:ea typeface="微软雅黑" panose="020B0503020204020204" pitchFamily="34" charset="-122"/>
              </a:rPr>
              <a:t>Chroma</a:t>
            </a:r>
            <a:r>
              <a:rPr lang="zh-CN" altLang="en-US" sz="3600" b="1" dirty="0">
                <a:highlight>
                  <a:srgbClr val="FFFF00"/>
                </a:highlight>
                <a:latin typeface="微软雅黑" panose="020B0503020204020204" pitchFamily="34" charset="-122"/>
                <a:ea typeface="微软雅黑" panose="020B0503020204020204" pitchFamily="34" charset="-122"/>
              </a:rPr>
              <a:t>（色度）</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4.6k</a:t>
            </a:r>
          </a:p>
          <a:p>
            <a:pPr lvl="1"/>
            <a:r>
              <a:rPr lang="en-US" altLang="zh-CN" dirty="0">
                <a:latin typeface="微软雅黑" panose="020B0503020204020204" pitchFamily="34" charset="-122"/>
                <a:ea typeface="微软雅黑" panose="020B0503020204020204" pitchFamily="34" charset="-122"/>
              </a:rPr>
              <a:t>Forks 250</a:t>
            </a:r>
          </a:p>
        </p:txBody>
      </p:sp>
      <p:graphicFrame>
        <p:nvGraphicFramePr>
          <p:cNvPr id="4" name="Object 3">
            <a:extLst>
              <a:ext uri="{FF2B5EF4-FFF2-40B4-BE49-F238E27FC236}">
                <a16:creationId xmlns:a16="http://schemas.microsoft.com/office/drawing/2014/main" id="{DFDC6A88-4534-D6BB-3441-841796086795}"/>
              </a:ext>
            </a:extLst>
          </p:cNvPr>
          <p:cNvGraphicFramePr>
            <a:graphicFrameLocks noChangeAspect="1"/>
          </p:cNvGraphicFramePr>
          <p:nvPr>
            <p:extLst>
              <p:ext uri="{D42A27DB-BD31-4B8C-83A1-F6EECF244321}">
                <p14:modId xmlns:p14="http://schemas.microsoft.com/office/powerpoint/2010/main" val="3890573220"/>
              </p:ext>
            </p:extLst>
          </p:nvPr>
        </p:nvGraphicFramePr>
        <p:xfrm>
          <a:off x="118189" y="2628594"/>
          <a:ext cx="7473820" cy="3727949"/>
        </p:xfrm>
        <a:graphic>
          <a:graphicData uri="http://schemas.openxmlformats.org/presentationml/2006/ole">
            <mc:AlternateContent xmlns:mc="http://schemas.openxmlformats.org/markup-compatibility/2006">
              <mc:Choice xmlns:v="urn:schemas-microsoft-com:vml" Requires="v">
                <p:oleObj r:id="rId2" imgW="7943760" imgH="3962520" progId="">
                  <p:embed/>
                </p:oleObj>
              </mc:Choice>
              <mc:Fallback>
                <p:oleObj r:id="rId2" imgW="7943760" imgH="3962520" progId="">
                  <p:embed/>
                  <p:pic>
                    <p:nvPicPr>
                      <p:cNvPr id="4" name="Object 3">
                        <a:extLst>
                          <a:ext uri="{FF2B5EF4-FFF2-40B4-BE49-F238E27FC236}">
                            <a16:creationId xmlns:a16="http://schemas.microsoft.com/office/drawing/2014/main" id="{DFDC6A88-4534-D6BB-3441-841796086795}"/>
                          </a:ext>
                        </a:extLst>
                      </p:cNvPr>
                      <p:cNvPicPr/>
                      <p:nvPr/>
                    </p:nvPicPr>
                    <p:blipFill>
                      <a:blip r:embed="rId3"/>
                      <a:stretch>
                        <a:fillRect/>
                      </a:stretch>
                    </p:blipFill>
                    <p:spPr>
                      <a:xfrm>
                        <a:off x="118189" y="2628594"/>
                        <a:ext cx="7473820" cy="3727949"/>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A4468DE-F5D5-5717-1214-881C118B8781}"/>
              </a:ext>
            </a:extLst>
          </p:cNvPr>
          <p:cNvGraphicFramePr>
            <a:graphicFrameLocks noChangeAspect="1"/>
          </p:cNvGraphicFramePr>
          <p:nvPr>
            <p:extLst>
              <p:ext uri="{D42A27DB-BD31-4B8C-83A1-F6EECF244321}">
                <p14:modId xmlns:p14="http://schemas.microsoft.com/office/powerpoint/2010/main" val="1699846121"/>
              </p:ext>
            </p:extLst>
          </p:nvPr>
        </p:nvGraphicFramePr>
        <p:xfrm>
          <a:off x="7353770" y="2516853"/>
          <a:ext cx="4986257" cy="4075371"/>
        </p:xfrm>
        <a:graphic>
          <a:graphicData uri="http://schemas.openxmlformats.org/presentationml/2006/ole">
            <mc:AlternateContent xmlns:mc="http://schemas.openxmlformats.org/markup-compatibility/2006">
              <mc:Choice xmlns:v="urn:schemas-microsoft-com:vml" Requires="v">
                <p:oleObj r:id="rId4" imgW="7039080" imgH="5753160" progId="">
                  <p:embed/>
                </p:oleObj>
              </mc:Choice>
              <mc:Fallback>
                <p:oleObj r:id="rId4" imgW="7039080" imgH="5753160" progId="">
                  <p:embed/>
                  <p:pic>
                    <p:nvPicPr>
                      <p:cNvPr id="0" name=""/>
                      <p:cNvPicPr/>
                      <p:nvPr/>
                    </p:nvPicPr>
                    <p:blipFill>
                      <a:blip r:embed="rId5"/>
                      <a:stretch>
                        <a:fillRect/>
                      </a:stretch>
                    </p:blipFill>
                    <p:spPr>
                      <a:xfrm>
                        <a:off x="7353770" y="2516853"/>
                        <a:ext cx="4986257" cy="407537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EFBBC2A8-0B44-DB76-733C-1C5B80785598}"/>
              </a:ext>
            </a:extLst>
          </p:cNvPr>
          <p:cNvGraphicFramePr>
            <a:graphicFrameLocks noChangeAspect="1"/>
          </p:cNvGraphicFramePr>
          <p:nvPr>
            <p:extLst>
              <p:ext uri="{D42A27DB-BD31-4B8C-83A1-F6EECF244321}">
                <p14:modId xmlns:p14="http://schemas.microsoft.com/office/powerpoint/2010/main" val="3374898195"/>
              </p:ext>
            </p:extLst>
          </p:nvPr>
        </p:nvGraphicFramePr>
        <p:xfrm>
          <a:off x="3440385" y="948758"/>
          <a:ext cx="6319837" cy="5418137"/>
        </p:xfrm>
        <a:graphic>
          <a:graphicData uri="http://schemas.openxmlformats.org/presentationml/2006/ole">
            <mc:AlternateContent xmlns:mc="http://schemas.openxmlformats.org/markup-compatibility/2006">
              <mc:Choice xmlns:v="urn:schemas-microsoft-com:vml" Requires="v">
                <p:oleObj r:id="rId6" imgW="10887120" imgH="9334440" progId="">
                  <p:embed/>
                </p:oleObj>
              </mc:Choice>
              <mc:Fallback>
                <p:oleObj r:id="rId6" imgW="10887120" imgH="9334440" progId="">
                  <p:embed/>
                  <p:pic>
                    <p:nvPicPr>
                      <p:cNvPr id="0" name=""/>
                      <p:cNvPicPr/>
                      <p:nvPr/>
                    </p:nvPicPr>
                    <p:blipFill>
                      <a:blip r:embed="rId7"/>
                      <a:stretch>
                        <a:fillRect/>
                      </a:stretch>
                    </p:blipFill>
                    <p:spPr>
                      <a:xfrm>
                        <a:off x="3440385" y="948758"/>
                        <a:ext cx="6319837" cy="5418137"/>
                      </a:xfrm>
                      <a:prstGeom prst="rect">
                        <a:avLst/>
                      </a:prstGeom>
                    </p:spPr>
                  </p:pic>
                </p:oleObj>
              </mc:Fallback>
            </mc:AlternateContent>
          </a:graphicData>
        </a:graphic>
      </p:graphicFrame>
    </p:spTree>
    <p:extLst>
      <p:ext uri="{BB962C8B-B14F-4D97-AF65-F5344CB8AC3E}">
        <p14:creationId xmlns:p14="http://schemas.microsoft.com/office/powerpoint/2010/main" val="4024351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409304" y="265776"/>
            <a:ext cx="10879182" cy="682982"/>
          </a:xfrm>
        </p:spPr>
        <p:txBody>
          <a:bodyPr>
            <a:normAutofit fontScale="90000"/>
          </a:bodyPr>
          <a:lstStyle/>
          <a:p>
            <a:r>
              <a:rPr lang="en-US" altLang="zh-CN" sz="3600" b="1" dirty="0">
                <a:highlight>
                  <a:srgbClr val="FFFF00"/>
                </a:highlight>
                <a:latin typeface="微软雅黑" panose="020B0503020204020204" pitchFamily="34" charset="-122"/>
                <a:ea typeface="微软雅黑" panose="020B0503020204020204" pitchFamily="34" charset="-122"/>
              </a:rPr>
              <a:t>GitHub OpenAI cookbook </a:t>
            </a:r>
            <a:r>
              <a:rPr lang="zh-CN" altLang="en-US" sz="3600" b="1" dirty="0">
                <a:highlight>
                  <a:srgbClr val="FFFF00"/>
                </a:highlight>
                <a:latin typeface="微软雅黑" panose="020B0503020204020204" pitchFamily="34" charset="-122"/>
                <a:ea typeface="微软雅黑" panose="020B0503020204020204" pitchFamily="34" charset="-122"/>
              </a:rPr>
              <a:t>推荐</a:t>
            </a:r>
            <a:r>
              <a:rPr lang="en-US" altLang="zh-CN" sz="3600" b="1" dirty="0">
                <a:highlight>
                  <a:srgbClr val="FFFF00"/>
                </a:highlight>
                <a:latin typeface="微软雅黑" panose="020B0503020204020204" pitchFamily="34" charset="-122"/>
                <a:ea typeface="微软雅黑" panose="020B0503020204020204" pitchFamily="34" charset="-122"/>
              </a:rPr>
              <a:t>3</a:t>
            </a:r>
            <a:r>
              <a:rPr lang="zh-CN" altLang="en-US" sz="3600" b="1" dirty="0">
                <a:highlight>
                  <a:srgbClr val="FFFF00"/>
                </a:highlight>
                <a:latin typeface="微软雅黑" panose="020B0503020204020204" pitchFamily="34" charset="-122"/>
                <a:ea typeface="微软雅黑" panose="020B0503020204020204" pitchFamily="34" charset="-122"/>
              </a:rPr>
              <a:t>之 </a:t>
            </a:r>
            <a:r>
              <a:rPr lang="en-US" altLang="zh-CN" sz="3600" b="1" dirty="0" err="1">
                <a:highlight>
                  <a:srgbClr val="FFFF00"/>
                </a:highlight>
                <a:latin typeface="微软雅黑" panose="020B0503020204020204" pitchFamily="34" charset="-122"/>
                <a:ea typeface="微软雅黑" panose="020B0503020204020204" pitchFamily="34" charset="-122"/>
              </a:rPr>
              <a:t>Weaviate</a:t>
            </a:r>
            <a:r>
              <a:rPr lang="zh-CN" altLang="en-US" sz="3600" b="1" dirty="0">
                <a:highlight>
                  <a:srgbClr val="FFFF00"/>
                </a:highlight>
                <a:latin typeface="微软雅黑" panose="020B0503020204020204" pitchFamily="34" charset="-122"/>
                <a:ea typeface="微软雅黑" panose="020B0503020204020204" pitchFamily="34" charset="-122"/>
              </a:rPr>
              <a:t>（磨损率）</a:t>
            </a:r>
            <a:endParaRPr lang="en-US" sz="3600"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75210" y="1021653"/>
            <a:ext cx="10478589" cy="4814694"/>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5.7k</a:t>
            </a:r>
          </a:p>
          <a:p>
            <a:pPr lvl="1"/>
            <a:r>
              <a:rPr lang="en-US" altLang="zh-CN" dirty="0">
                <a:latin typeface="微软雅黑" panose="020B0503020204020204" pitchFamily="34" charset="-122"/>
                <a:ea typeface="微软雅黑" panose="020B0503020204020204" pitchFamily="34" charset="-122"/>
              </a:rPr>
              <a:t>Forks 310</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7" name="Object 6">
            <a:extLst>
              <a:ext uri="{FF2B5EF4-FFF2-40B4-BE49-F238E27FC236}">
                <a16:creationId xmlns:a16="http://schemas.microsoft.com/office/drawing/2014/main" id="{F9785963-0EA0-56F2-D7FB-12F9FB37E6BE}"/>
              </a:ext>
            </a:extLst>
          </p:cNvPr>
          <p:cNvGraphicFramePr>
            <a:graphicFrameLocks noChangeAspect="1"/>
          </p:cNvGraphicFramePr>
          <p:nvPr>
            <p:extLst>
              <p:ext uri="{D42A27DB-BD31-4B8C-83A1-F6EECF244321}">
                <p14:modId xmlns:p14="http://schemas.microsoft.com/office/powerpoint/2010/main" val="1119501216"/>
              </p:ext>
            </p:extLst>
          </p:nvPr>
        </p:nvGraphicFramePr>
        <p:xfrm>
          <a:off x="6693741" y="1203649"/>
          <a:ext cx="5498259" cy="5487194"/>
        </p:xfrm>
        <a:graphic>
          <a:graphicData uri="http://schemas.openxmlformats.org/presentationml/2006/ole">
            <mc:AlternateContent xmlns:mc="http://schemas.openxmlformats.org/markup-compatibility/2006">
              <mc:Choice xmlns:v="urn:schemas-microsoft-com:vml" Requires="v">
                <p:oleObj r:id="rId2" imgW="6896160" imgH="6858000" progId="">
                  <p:embed/>
                </p:oleObj>
              </mc:Choice>
              <mc:Fallback>
                <p:oleObj r:id="rId2" imgW="6896160" imgH="6858000" progId="">
                  <p:embed/>
                  <p:pic>
                    <p:nvPicPr>
                      <p:cNvPr id="0" name=""/>
                      <p:cNvPicPr/>
                      <p:nvPr/>
                    </p:nvPicPr>
                    <p:blipFill>
                      <a:blip r:embed="rId3"/>
                      <a:stretch>
                        <a:fillRect/>
                      </a:stretch>
                    </p:blipFill>
                    <p:spPr>
                      <a:xfrm>
                        <a:off x="6693741" y="1203649"/>
                        <a:ext cx="5498259" cy="5487194"/>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0CC6DF5-BFE2-CBEF-66FE-AA680039A19F}"/>
              </a:ext>
            </a:extLst>
          </p:cNvPr>
          <p:cNvGraphicFramePr>
            <a:graphicFrameLocks noChangeAspect="1"/>
          </p:cNvGraphicFramePr>
          <p:nvPr>
            <p:extLst>
              <p:ext uri="{D42A27DB-BD31-4B8C-83A1-F6EECF244321}">
                <p14:modId xmlns:p14="http://schemas.microsoft.com/office/powerpoint/2010/main" val="4174235708"/>
              </p:ext>
            </p:extLst>
          </p:nvPr>
        </p:nvGraphicFramePr>
        <p:xfrm>
          <a:off x="120506" y="2980615"/>
          <a:ext cx="6484111" cy="3265715"/>
        </p:xfrm>
        <a:graphic>
          <a:graphicData uri="http://schemas.openxmlformats.org/presentationml/2006/ole">
            <mc:AlternateContent xmlns:mc="http://schemas.openxmlformats.org/markup-compatibility/2006">
              <mc:Choice xmlns:v="urn:schemas-microsoft-com:vml" Requires="v">
                <p:oleObj r:id="rId4" imgW="10153800" imgH="5095800" progId="">
                  <p:embed/>
                </p:oleObj>
              </mc:Choice>
              <mc:Fallback>
                <p:oleObj r:id="rId4" imgW="10153800" imgH="5095800" progId="">
                  <p:embed/>
                  <p:pic>
                    <p:nvPicPr>
                      <p:cNvPr id="0" name=""/>
                      <p:cNvPicPr/>
                      <p:nvPr/>
                    </p:nvPicPr>
                    <p:blipFill>
                      <a:blip r:embed="rId5"/>
                      <a:stretch>
                        <a:fillRect/>
                      </a:stretch>
                    </p:blipFill>
                    <p:spPr>
                      <a:xfrm>
                        <a:off x="120506" y="2980615"/>
                        <a:ext cx="6484111" cy="326571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D4C560E6-7CE5-D796-0772-1C765F3D9CA6}"/>
              </a:ext>
            </a:extLst>
          </p:cNvPr>
          <p:cNvGraphicFramePr>
            <a:graphicFrameLocks noChangeAspect="1"/>
          </p:cNvGraphicFramePr>
          <p:nvPr>
            <p:extLst>
              <p:ext uri="{D42A27DB-BD31-4B8C-83A1-F6EECF244321}">
                <p14:modId xmlns:p14="http://schemas.microsoft.com/office/powerpoint/2010/main" val="3039628094"/>
              </p:ext>
            </p:extLst>
          </p:nvPr>
        </p:nvGraphicFramePr>
        <p:xfrm>
          <a:off x="3886244" y="1174087"/>
          <a:ext cx="5456016" cy="5418137"/>
        </p:xfrm>
        <a:graphic>
          <a:graphicData uri="http://schemas.openxmlformats.org/presentationml/2006/ole">
            <mc:AlternateContent xmlns:mc="http://schemas.openxmlformats.org/markup-compatibility/2006">
              <mc:Choice xmlns:v="urn:schemas-microsoft-com:vml" Requires="v">
                <p:oleObj r:id="rId6" imgW="8286840" imgH="8201160" progId="">
                  <p:embed/>
                </p:oleObj>
              </mc:Choice>
              <mc:Fallback>
                <p:oleObj r:id="rId6" imgW="8286840" imgH="8201160" progId="">
                  <p:embed/>
                  <p:pic>
                    <p:nvPicPr>
                      <p:cNvPr id="0" name=""/>
                      <p:cNvPicPr/>
                      <p:nvPr/>
                    </p:nvPicPr>
                    <p:blipFill>
                      <a:blip r:embed="rId7"/>
                      <a:stretch>
                        <a:fillRect/>
                      </a:stretch>
                    </p:blipFill>
                    <p:spPr>
                      <a:xfrm>
                        <a:off x="3886244" y="1174087"/>
                        <a:ext cx="5456016" cy="5418137"/>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E51C2BA7-6F19-DC4C-6C30-036A532181BD}"/>
              </a:ext>
            </a:extLst>
          </p:cNvPr>
          <p:cNvGraphicFramePr>
            <a:graphicFrameLocks noChangeAspect="1"/>
          </p:cNvGraphicFramePr>
          <p:nvPr>
            <p:extLst>
              <p:ext uri="{D42A27DB-BD31-4B8C-83A1-F6EECF244321}">
                <p14:modId xmlns:p14="http://schemas.microsoft.com/office/powerpoint/2010/main" val="2490717820"/>
              </p:ext>
            </p:extLst>
          </p:nvPr>
        </p:nvGraphicFramePr>
        <p:xfrm>
          <a:off x="3453980" y="1896738"/>
          <a:ext cx="8099392" cy="3757613"/>
        </p:xfrm>
        <a:graphic>
          <a:graphicData uri="http://schemas.openxmlformats.org/presentationml/2006/ole">
            <mc:AlternateContent xmlns:mc="http://schemas.openxmlformats.org/markup-compatibility/2006">
              <mc:Choice xmlns:v="urn:schemas-microsoft-com:vml" Requires="v">
                <p:oleObj r:id="rId8" imgW="12649320" imgH="5848200" progId="">
                  <p:embed/>
                </p:oleObj>
              </mc:Choice>
              <mc:Fallback>
                <p:oleObj r:id="rId8" imgW="12649320" imgH="5848200" progId="">
                  <p:embed/>
                  <p:pic>
                    <p:nvPicPr>
                      <p:cNvPr id="0" name=""/>
                      <p:cNvPicPr/>
                      <p:nvPr/>
                    </p:nvPicPr>
                    <p:blipFill>
                      <a:blip r:embed="rId9"/>
                      <a:stretch>
                        <a:fillRect/>
                      </a:stretch>
                    </p:blipFill>
                    <p:spPr>
                      <a:xfrm>
                        <a:off x="3453980" y="1896738"/>
                        <a:ext cx="8099392" cy="3757613"/>
                      </a:xfrm>
                      <a:prstGeom prst="rect">
                        <a:avLst/>
                      </a:prstGeom>
                    </p:spPr>
                  </p:pic>
                </p:oleObj>
              </mc:Fallback>
            </mc:AlternateContent>
          </a:graphicData>
        </a:graphic>
      </p:graphicFrame>
    </p:spTree>
    <p:extLst>
      <p:ext uri="{BB962C8B-B14F-4D97-AF65-F5344CB8AC3E}">
        <p14:creationId xmlns:p14="http://schemas.microsoft.com/office/powerpoint/2010/main" val="330499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548640" y="365125"/>
            <a:ext cx="10805160"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4" name="Object 3">
            <a:extLst>
              <a:ext uri="{FF2B5EF4-FFF2-40B4-BE49-F238E27FC236}">
                <a16:creationId xmlns:a16="http://schemas.microsoft.com/office/drawing/2014/main" id="{E8C94BA4-53E0-12C4-CE8D-81E3755FC47C}"/>
              </a:ext>
            </a:extLst>
          </p:cNvPr>
          <p:cNvGraphicFramePr>
            <a:graphicFrameLocks noChangeAspect="1"/>
          </p:cNvGraphicFramePr>
          <p:nvPr>
            <p:extLst>
              <p:ext uri="{D42A27DB-BD31-4B8C-83A1-F6EECF244321}">
                <p14:modId xmlns:p14="http://schemas.microsoft.com/office/powerpoint/2010/main" val="38315228"/>
              </p:ext>
            </p:extLst>
          </p:nvPr>
        </p:nvGraphicFramePr>
        <p:xfrm>
          <a:off x="1203649" y="3612956"/>
          <a:ext cx="8677275" cy="1476375"/>
        </p:xfrm>
        <a:graphic>
          <a:graphicData uri="http://schemas.openxmlformats.org/presentationml/2006/ole">
            <mc:AlternateContent xmlns:mc="http://schemas.openxmlformats.org/markup-compatibility/2006">
              <mc:Choice xmlns:v="urn:schemas-microsoft-com:vml" Requires="v">
                <p:oleObj r:id="rId2" imgW="8677440" imgH="1476360" progId="">
                  <p:embed/>
                </p:oleObj>
              </mc:Choice>
              <mc:Fallback>
                <p:oleObj r:id="rId2" imgW="8677440" imgH="1476360" progId="">
                  <p:embed/>
                  <p:pic>
                    <p:nvPicPr>
                      <p:cNvPr id="0" name=""/>
                      <p:cNvPicPr/>
                      <p:nvPr/>
                    </p:nvPicPr>
                    <p:blipFill>
                      <a:blip r:embed="rId3"/>
                      <a:stretch>
                        <a:fillRect/>
                      </a:stretch>
                    </p:blipFill>
                    <p:spPr>
                      <a:xfrm>
                        <a:off x="1203649" y="3612956"/>
                        <a:ext cx="8677275" cy="1476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C93D298-D32D-0F43-AD58-19A79BA489E1}"/>
              </a:ext>
            </a:extLst>
          </p:cNvPr>
          <p:cNvGraphicFramePr>
            <a:graphicFrameLocks noChangeAspect="1"/>
          </p:cNvGraphicFramePr>
          <p:nvPr>
            <p:extLst>
              <p:ext uri="{D42A27DB-BD31-4B8C-83A1-F6EECF244321}">
                <p14:modId xmlns:p14="http://schemas.microsoft.com/office/powerpoint/2010/main" val="3265459"/>
              </p:ext>
            </p:extLst>
          </p:nvPr>
        </p:nvGraphicFramePr>
        <p:xfrm>
          <a:off x="3956180" y="1369041"/>
          <a:ext cx="3623388" cy="5488959"/>
        </p:xfrm>
        <a:graphic>
          <a:graphicData uri="http://schemas.openxmlformats.org/presentationml/2006/ole">
            <mc:AlternateContent xmlns:mc="http://schemas.openxmlformats.org/markup-compatibility/2006">
              <mc:Choice xmlns:v="urn:schemas-microsoft-com:vml" Requires="v">
                <p:oleObj r:id="rId4" imgW="5343480" imgH="8096400" progId="">
                  <p:embed/>
                </p:oleObj>
              </mc:Choice>
              <mc:Fallback>
                <p:oleObj r:id="rId4" imgW="5343480" imgH="8096400" progId="">
                  <p:embed/>
                  <p:pic>
                    <p:nvPicPr>
                      <p:cNvPr id="0" name=""/>
                      <p:cNvPicPr/>
                      <p:nvPr/>
                    </p:nvPicPr>
                    <p:blipFill>
                      <a:blip r:embed="rId5"/>
                      <a:stretch>
                        <a:fillRect/>
                      </a:stretch>
                    </p:blipFill>
                    <p:spPr>
                      <a:xfrm>
                        <a:off x="3956180" y="1369041"/>
                        <a:ext cx="3623388" cy="5488959"/>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645EB17-D5EE-514A-546A-61B1D2F1D960}"/>
              </a:ext>
            </a:extLst>
          </p:cNvPr>
          <p:cNvGraphicFramePr>
            <a:graphicFrameLocks noChangeAspect="1"/>
          </p:cNvGraphicFramePr>
          <p:nvPr>
            <p:extLst>
              <p:ext uri="{D42A27DB-BD31-4B8C-83A1-F6EECF244321}">
                <p14:modId xmlns:p14="http://schemas.microsoft.com/office/powerpoint/2010/main" val="3011178440"/>
              </p:ext>
            </p:extLst>
          </p:nvPr>
        </p:nvGraphicFramePr>
        <p:xfrm>
          <a:off x="7579568" y="2276669"/>
          <a:ext cx="4612432" cy="3351355"/>
        </p:xfrm>
        <a:graphic>
          <a:graphicData uri="http://schemas.openxmlformats.org/presentationml/2006/ole">
            <mc:AlternateContent xmlns:mc="http://schemas.openxmlformats.org/markup-compatibility/2006">
              <mc:Choice xmlns:v="urn:schemas-microsoft-com:vml" Requires="v">
                <p:oleObj r:id="rId6" imgW="5086440" imgH="3695760" progId="">
                  <p:embed/>
                </p:oleObj>
              </mc:Choice>
              <mc:Fallback>
                <p:oleObj r:id="rId6" imgW="5086440" imgH="3695760" progId="">
                  <p:embed/>
                  <p:pic>
                    <p:nvPicPr>
                      <p:cNvPr id="0" name=""/>
                      <p:cNvPicPr/>
                      <p:nvPr/>
                    </p:nvPicPr>
                    <p:blipFill>
                      <a:blip r:embed="rId7"/>
                      <a:stretch>
                        <a:fillRect/>
                      </a:stretch>
                    </p:blipFill>
                    <p:spPr>
                      <a:xfrm>
                        <a:off x="7579568" y="2276669"/>
                        <a:ext cx="4612432" cy="3351355"/>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7FE44152-DB70-BD8D-EF9F-78DEC6AAE53C}"/>
              </a:ext>
            </a:extLst>
          </p:cNvPr>
          <p:cNvPicPr>
            <a:picLocks noChangeAspect="1"/>
          </p:cNvPicPr>
          <p:nvPr/>
        </p:nvPicPr>
        <p:blipFill>
          <a:blip r:embed="rId8"/>
          <a:stretch>
            <a:fillRect/>
          </a:stretch>
        </p:blipFill>
        <p:spPr>
          <a:xfrm>
            <a:off x="3292241" y="1229975"/>
            <a:ext cx="8307284" cy="5488959"/>
          </a:xfrm>
          <a:prstGeom prst="rect">
            <a:avLst/>
          </a:prstGeom>
        </p:spPr>
      </p:pic>
    </p:spTree>
    <p:extLst>
      <p:ext uri="{BB962C8B-B14F-4D97-AF65-F5344CB8AC3E}">
        <p14:creationId xmlns:p14="http://schemas.microsoft.com/office/powerpoint/2010/main" val="157599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226423" y="365125"/>
            <a:ext cx="11652068" cy="1325563"/>
          </a:xfrm>
        </p:spPr>
        <p:txBody>
          <a:bodyPr>
            <a:normAutofit/>
          </a:bodyPr>
          <a:lstStyle/>
          <a:p>
            <a:r>
              <a:rPr lang="en-US" altLang="zh-CN" sz="3600" b="1" dirty="0">
                <a:solidFill>
                  <a:srgbClr val="FF0000"/>
                </a:solidFill>
                <a:latin typeface="微软雅黑" panose="020B0503020204020204" pitchFamily="34" charset="-122"/>
                <a:ea typeface="微软雅黑" panose="020B0503020204020204" pitchFamily="34" charset="-122"/>
              </a:rPr>
              <a:t>GitHub OpenAI cookbook </a:t>
            </a:r>
            <a:r>
              <a:rPr lang="zh-CN" altLang="en-US" sz="3600" b="1" dirty="0">
                <a:solidFill>
                  <a:srgbClr val="FF0000"/>
                </a:solidFill>
                <a:latin typeface="微软雅黑" panose="020B0503020204020204" pitchFamily="34" charset="-122"/>
                <a:ea typeface="微软雅黑" panose="020B0503020204020204" pitchFamily="34" charset="-122"/>
              </a:rPr>
              <a:t>推荐</a:t>
            </a:r>
            <a:r>
              <a:rPr lang="en-US" altLang="zh-CN" sz="3600" b="1" dirty="0">
                <a:solidFill>
                  <a:srgbClr val="FF0000"/>
                </a:solidFill>
                <a:latin typeface="微软雅黑" panose="020B0503020204020204" pitchFamily="34" charset="-122"/>
                <a:ea typeface="微软雅黑" panose="020B0503020204020204" pitchFamily="34" charset="-122"/>
              </a:rPr>
              <a:t>4</a:t>
            </a:r>
            <a:r>
              <a:rPr lang="zh-CN" altLang="en-US" sz="3600" b="1" dirty="0">
                <a:solidFill>
                  <a:srgbClr val="FF0000"/>
                </a:solidFill>
                <a:latin typeface="微软雅黑" panose="020B0503020204020204" pitchFamily="34" charset="-122"/>
                <a:ea typeface="微软雅黑" panose="020B0503020204020204" pitchFamily="34" charset="-122"/>
              </a:rPr>
              <a:t>之</a:t>
            </a:r>
            <a:r>
              <a:rPr lang="en-US" altLang="zh-CN" sz="3600" b="1" dirty="0">
                <a:solidFill>
                  <a:srgbClr val="FF0000"/>
                </a:solidFill>
                <a:latin typeface="微软雅黑" panose="020B0503020204020204" pitchFamily="34" charset="-122"/>
                <a:ea typeface="微软雅黑" panose="020B0503020204020204" pitchFamily="34" charset="-122"/>
              </a:rPr>
              <a:t>milvus</a:t>
            </a:r>
            <a:r>
              <a:rPr lang="zh-CN" altLang="en-US" sz="3600" b="1" dirty="0">
                <a:solidFill>
                  <a:srgbClr val="FF0000"/>
                </a:solidFill>
                <a:latin typeface="微软雅黑" panose="020B0503020204020204" pitchFamily="34" charset="-122"/>
                <a:ea typeface="微软雅黑" panose="020B0503020204020204" pitchFamily="34" charset="-122"/>
              </a:rPr>
              <a:t>（ 鸢 ）续</a:t>
            </a:r>
            <a:endParaRPr lang="en-US" sz="3600" b="1" dirty="0">
              <a:solidFill>
                <a:srgbClr val="FF0000"/>
              </a:solidFill>
              <a:latin typeface="微软雅黑" panose="020B0503020204020204" pitchFamily="34" charset="-122"/>
              <a:ea typeface="微软雅黑" panose="020B0503020204020204" pitchFamily="34" charset="-122"/>
            </a:endParaRPr>
          </a:p>
        </p:txBody>
      </p:sp>
      <p:sp>
        <p:nvSpPr>
          <p:cNvPr id="8" name="Content Placeholder 7">
            <a:extLst>
              <a:ext uri="{FF2B5EF4-FFF2-40B4-BE49-F238E27FC236}">
                <a16:creationId xmlns:a16="http://schemas.microsoft.com/office/drawing/2014/main" id="{67936CEA-E419-CC38-3272-E42E552A5CC5}"/>
              </a:ext>
            </a:extLst>
          </p:cNvPr>
          <p:cNvSpPr>
            <a:spLocks noGrp="1"/>
          </p:cNvSpPr>
          <p:nvPr>
            <p:ph idx="1"/>
          </p:nvPr>
        </p:nvSpPr>
        <p:spPr/>
        <p:txBody>
          <a:bodyPr/>
          <a:lstStyle/>
          <a:p>
            <a:r>
              <a:rPr lang="en-US" altLang="zh-CN" b="1" dirty="0">
                <a:solidFill>
                  <a:srgbClr val="FF0000"/>
                </a:solidFill>
                <a:latin typeface="微软雅黑" panose="020B0503020204020204" pitchFamily="34" charset="-122"/>
                <a:ea typeface="微软雅黑" panose="020B0503020204020204" pitchFamily="34" charset="-122"/>
              </a:rPr>
              <a:t>GitHub</a:t>
            </a:r>
          </a:p>
          <a:p>
            <a:pPr lvl="1"/>
            <a:r>
              <a:rPr lang="en-US" altLang="zh-CN" b="1" dirty="0">
                <a:solidFill>
                  <a:srgbClr val="FF0000"/>
                </a:solidFill>
                <a:latin typeface="微软雅黑" panose="020B0503020204020204" pitchFamily="34" charset="-122"/>
                <a:ea typeface="微软雅黑" panose="020B0503020204020204" pitchFamily="34" charset="-122"/>
              </a:rPr>
              <a:t>starred 18.1k</a:t>
            </a:r>
          </a:p>
          <a:p>
            <a:pPr lvl="1"/>
            <a:r>
              <a:rPr lang="en-US" altLang="zh-CN" b="1" dirty="0">
                <a:solidFill>
                  <a:srgbClr val="FF0000"/>
                </a:solidFill>
                <a:latin typeface="微软雅黑" panose="020B0503020204020204" pitchFamily="34" charset="-122"/>
                <a:ea typeface="微软雅黑" panose="020B0503020204020204" pitchFamily="34" charset="-122"/>
              </a:rPr>
              <a:t>Forks 2.1k</a:t>
            </a:r>
          </a:p>
          <a:p>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graphicFrame>
        <p:nvGraphicFramePr>
          <p:cNvPr id="3" name="Object 2">
            <a:extLst>
              <a:ext uri="{FF2B5EF4-FFF2-40B4-BE49-F238E27FC236}">
                <a16:creationId xmlns:a16="http://schemas.microsoft.com/office/drawing/2014/main" id="{04804392-07D8-C863-6387-C1E59476BE9D}"/>
              </a:ext>
            </a:extLst>
          </p:cNvPr>
          <p:cNvGraphicFramePr>
            <a:graphicFrameLocks noChangeAspect="1"/>
          </p:cNvGraphicFramePr>
          <p:nvPr>
            <p:extLst>
              <p:ext uri="{D42A27DB-BD31-4B8C-83A1-F6EECF244321}">
                <p14:modId xmlns:p14="http://schemas.microsoft.com/office/powerpoint/2010/main" val="2613248123"/>
              </p:ext>
            </p:extLst>
          </p:nvPr>
        </p:nvGraphicFramePr>
        <p:xfrm>
          <a:off x="458464" y="2249520"/>
          <a:ext cx="9782175" cy="4333875"/>
        </p:xfrm>
        <a:graphic>
          <a:graphicData uri="http://schemas.openxmlformats.org/presentationml/2006/ole">
            <mc:AlternateContent xmlns:mc="http://schemas.openxmlformats.org/markup-compatibility/2006">
              <mc:Choice xmlns:v="urn:schemas-microsoft-com:vml" Requires="v">
                <p:oleObj r:id="rId2" imgW="9782280" imgH="4334040" progId="">
                  <p:embed/>
                </p:oleObj>
              </mc:Choice>
              <mc:Fallback>
                <p:oleObj r:id="rId2" imgW="9782280" imgH="4334040" progId="">
                  <p:embed/>
                  <p:pic>
                    <p:nvPicPr>
                      <p:cNvPr id="0" name=""/>
                      <p:cNvPicPr/>
                      <p:nvPr/>
                    </p:nvPicPr>
                    <p:blipFill>
                      <a:blip r:embed="rId3"/>
                      <a:stretch>
                        <a:fillRect/>
                      </a:stretch>
                    </p:blipFill>
                    <p:spPr>
                      <a:xfrm>
                        <a:off x="458464" y="2249520"/>
                        <a:ext cx="9782175" cy="43338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74FF54A-3CFA-CF58-C60C-05ABB26055C2}"/>
              </a:ext>
            </a:extLst>
          </p:cNvPr>
          <p:cNvGraphicFramePr>
            <a:graphicFrameLocks noChangeAspect="1"/>
          </p:cNvGraphicFramePr>
          <p:nvPr>
            <p:extLst>
              <p:ext uri="{D42A27DB-BD31-4B8C-83A1-F6EECF244321}">
                <p14:modId xmlns:p14="http://schemas.microsoft.com/office/powerpoint/2010/main" val="1478612403"/>
              </p:ext>
            </p:extLst>
          </p:nvPr>
        </p:nvGraphicFramePr>
        <p:xfrm>
          <a:off x="1763484" y="1690688"/>
          <a:ext cx="6405757" cy="4764042"/>
        </p:xfrm>
        <a:graphic>
          <a:graphicData uri="http://schemas.openxmlformats.org/presentationml/2006/ole">
            <mc:AlternateContent xmlns:mc="http://schemas.openxmlformats.org/markup-compatibility/2006">
              <mc:Choice xmlns:v="urn:schemas-microsoft-com:vml" Requires="v">
                <p:oleObj r:id="rId4" imgW="7953480" imgH="5915160" progId="">
                  <p:embed/>
                </p:oleObj>
              </mc:Choice>
              <mc:Fallback>
                <p:oleObj r:id="rId4" imgW="7953480" imgH="5915160" progId="">
                  <p:embed/>
                  <p:pic>
                    <p:nvPicPr>
                      <p:cNvPr id="0" name=""/>
                      <p:cNvPicPr/>
                      <p:nvPr/>
                    </p:nvPicPr>
                    <p:blipFill>
                      <a:blip r:embed="rId5"/>
                      <a:stretch>
                        <a:fillRect/>
                      </a:stretch>
                    </p:blipFill>
                    <p:spPr>
                      <a:xfrm>
                        <a:off x="1763484" y="1690688"/>
                        <a:ext cx="6405757" cy="476404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9F17DEE4-63DD-105A-F40D-27D2D85AA347}"/>
              </a:ext>
            </a:extLst>
          </p:cNvPr>
          <p:cNvGraphicFramePr>
            <a:graphicFrameLocks noChangeAspect="1"/>
          </p:cNvGraphicFramePr>
          <p:nvPr>
            <p:extLst>
              <p:ext uri="{D42A27DB-BD31-4B8C-83A1-F6EECF244321}">
                <p14:modId xmlns:p14="http://schemas.microsoft.com/office/powerpoint/2010/main" val="2760136831"/>
              </p:ext>
            </p:extLst>
          </p:nvPr>
        </p:nvGraphicFramePr>
        <p:xfrm>
          <a:off x="2547257" y="1407539"/>
          <a:ext cx="7212855" cy="4928356"/>
        </p:xfrm>
        <a:graphic>
          <a:graphicData uri="http://schemas.openxmlformats.org/presentationml/2006/ole">
            <mc:AlternateContent xmlns:mc="http://schemas.openxmlformats.org/markup-compatibility/2006">
              <mc:Choice xmlns:v="urn:schemas-microsoft-com:vml" Requires="v">
                <p:oleObj r:id="rId6" imgW="8029440" imgH="5486400" progId="">
                  <p:embed/>
                </p:oleObj>
              </mc:Choice>
              <mc:Fallback>
                <p:oleObj r:id="rId6" imgW="8029440" imgH="5486400" progId="">
                  <p:embed/>
                  <p:pic>
                    <p:nvPicPr>
                      <p:cNvPr id="0" name=""/>
                      <p:cNvPicPr/>
                      <p:nvPr/>
                    </p:nvPicPr>
                    <p:blipFill>
                      <a:blip r:embed="rId7"/>
                      <a:stretch>
                        <a:fillRect/>
                      </a:stretch>
                    </p:blipFill>
                    <p:spPr>
                      <a:xfrm>
                        <a:off x="2547257" y="1407539"/>
                        <a:ext cx="7212855" cy="4928356"/>
                      </a:xfrm>
                      <a:prstGeom prst="rect">
                        <a:avLst/>
                      </a:prstGeom>
                    </p:spPr>
                  </p:pic>
                </p:oleObj>
              </mc:Fallback>
            </mc:AlternateContent>
          </a:graphicData>
        </a:graphic>
      </p:graphicFrame>
      <p:graphicFrame>
        <p:nvGraphicFramePr>
          <p:cNvPr id="20" name="Object 19">
            <a:extLst>
              <a:ext uri="{FF2B5EF4-FFF2-40B4-BE49-F238E27FC236}">
                <a16:creationId xmlns:a16="http://schemas.microsoft.com/office/drawing/2014/main" id="{9F5E111F-3C08-81D7-81D4-4ED8287E1AE9}"/>
              </a:ext>
            </a:extLst>
          </p:cNvPr>
          <p:cNvGraphicFramePr>
            <a:graphicFrameLocks noChangeAspect="1"/>
          </p:cNvGraphicFramePr>
          <p:nvPr>
            <p:extLst>
              <p:ext uri="{D42A27DB-BD31-4B8C-83A1-F6EECF244321}">
                <p14:modId xmlns:p14="http://schemas.microsoft.com/office/powerpoint/2010/main" val="1669395572"/>
              </p:ext>
            </p:extLst>
          </p:nvPr>
        </p:nvGraphicFramePr>
        <p:xfrm>
          <a:off x="2612849" y="1562023"/>
          <a:ext cx="8128000" cy="4064000"/>
        </p:xfrm>
        <a:graphic>
          <a:graphicData uri="http://schemas.openxmlformats.org/presentationml/2006/ole">
            <mc:AlternateContent xmlns:mc="http://schemas.openxmlformats.org/markup-compatibility/2006">
              <mc:Choice xmlns:v="urn:schemas-microsoft-com:vml" Requires="v">
                <p:oleObj r:id="rId8" imgW="13392000" imgH="6696000" progId="">
                  <p:embed/>
                </p:oleObj>
              </mc:Choice>
              <mc:Fallback>
                <p:oleObj r:id="rId8" imgW="13392000" imgH="6696000" progId="">
                  <p:embed/>
                  <p:pic>
                    <p:nvPicPr>
                      <p:cNvPr id="13" name="Object 12">
                        <a:extLst>
                          <a:ext uri="{FF2B5EF4-FFF2-40B4-BE49-F238E27FC236}">
                            <a16:creationId xmlns:a16="http://schemas.microsoft.com/office/drawing/2014/main" id="{6A03F2CE-5C1D-9FDF-0F22-ED65D5C6D750}"/>
                          </a:ext>
                        </a:extLst>
                      </p:cNvPr>
                      <p:cNvPicPr/>
                      <p:nvPr/>
                    </p:nvPicPr>
                    <p:blipFill>
                      <a:blip r:embed="rId9"/>
                      <a:stretch>
                        <a:fillRect/>
                      </a:stretch>
                    </p:blipFill>
                    <p:spPr>
                      <a:xfrm>
                        <a:off x="2612849" y="1562023"/>
                        <a:ext cx="8128000" cy="4064000"/>
                      </a:xfrm>
                      <a:prstGeom prst="rect">
                        <a:avLst/>
                      </a:prstGeom>
                    </p:spPr>
                  </p:pic>
                </p:oleObj>
              </mc:Fallback>
            </mc:AlternateContent>
          </a:graphicData>
        </a:graphic>
      </p:graphicFrame>
    </p:spTree>
    <p:extLst>
      <p:ext uri="{BB962C8B-B14F-4D97-AF65-F5344CB8AC3E}">
        <p14:creationId xmlns:p14="http://schemas.microsoft.com/office/powerpoint/2010/main" val="414049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165463" y="265776"/>
            <a:ext cx="11730446" cy="682982"/>
          </a:xfrm>
        </p:spPr>
        <p:txBody>
          <a:bodyPr>
            <a:noAutofit/>
          </a:bodyPr>
          <a:lstStyle/>
          <a:p>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GitHub OpenAI cookbook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推荐</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6</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之 </a:t>
            </a:r>
            <a:r>
              <a:rPr lang="en-US" altLang="zh-CN" sz="2800" b="1" dirty="0" err="1">
                <a:solidFill>
                  <a:srgbClr val="00B050"/>
                </a:solidFill>
                <a:highlight>
                  <a:srgbClr val="FFFF00"/>
                </a:highlight>
                <a:latin typeface="微软雅黑" panose="020B0503020204020204" pitchFamily="34" charset="-122"/>
                <a:ea typeface="微软雅黑" panose="020B0503020204020204" pitchFamily="34" charset="-122"/>
              </a:rPr>
              <a:t>Qdrant</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（读音同</a:t>
            </a:r>
            <a:r>
              <a:rPr lang="en-US" altLang="zh-CN" sz="2800" b="1" dirty="0">
                <a:solidFill>
                  <a:srgbClr val="00B050"/>
                </a:solidFill>
                <a:highlight>
                  <a:srgbClr val="FFFF00"/>
                </a:highlight>
                <a:latin typeface="微软雅黑" panose="020B0503020204020204" pitchFamily="34" charset="-122"/>
                <a:ea typeface="微软雅黑" panose="020B0503020204020204" pitchFamily="34" charset="-122"/>
              </a:rPr>
              <a:t>quadrant </a:t>
            </a:r>
            <a:r>
              <a:rPr lang="zh-CN" altLang="en-US" sz="2800" b="1" dirty="0">
                <a:solidFill>
                  <a:srgbClr val="00B050"/>
                </a:solidFill>
                <a:highlight>
                  <a:srgbClr val="FFFF00"/>
                </a:highlight>
                <a:latin typeface="微软雅黑" panose="020B0503020204020204" pitchFamily="34" charset="-122"/>
                <a:ea typeface="微软雅黑" panose="020B0503020204020204" pitchFamily="34" charset="-122"/>
              </a:rPr>
              <a:t>象限）</a:t>
            </a:r>
            <a:endParaRPr lang="en-US" sz="2800" dirty="0">
              <a:solidFill>
                <a:srgbClr val="00B05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3"/>
            <a:ext cx="10515600" cy="4814694"/>
          </a:xfrm>
        </p:spPr>
        <p:txBody>
          <a:bodyPr/>
          <a:lstStyle/>
          <a:p>
            <a:r>
              <a:rPr lang="en-US" altLang="zh-CN" b="1" dirty="0">
                <a:solidFill>
                  <a:srgbClr val="00B050"/>
                </a:solidFill>
                <a:latin typeface="微软雅黑" panose="020B0503020204020204" pitchFamily="34" charset="-122"/>
                <a:ea typeface="微软雅黑" panose="020B0503020204020204" pitchFamily="34" charset="-122"/>
              </a:rPr>
              <a:t>GitHub</a:t>
            </a:r>
          </a:p>
          <a:p>
            <a:pPr lvl="1"/>
            <a:r>
              <a:rPr lang="en-US" altLang="zh-CN" b="1" dirty="0">
                <a:solidFill>
                  <a:srgbClr val="00B050"/>
                </a:solidFill>
                <a:latin typeface="微软雅黑" panose="020B0503020204020204" pitchFamily="34" charset="-122"/>
                <a:ea typeface="微软雅黑" panose="020B0503020204020204" pitchFamily="34" charset="-122"/>
              </a:rPr>
              <a:t>starred 6.9k</a:t>
            </a:r>
          </a:p>
          <a:p>
            <a:pPr lvl="1"/>
            <a:r>
              <a:rPr lang="en-US" altLang="zh-CN" b="1" dirty="0">
                <a:solidFill>
                  <a:srgbClr val="00B050"/>
                </a:solidFill>
                <a:latin typeface="微软雅黑" panose="020B0503020204020204" pitchFamily="34" charset="-122"/>
                <a:ea typeface="微软雅黑" panose="020B0503020204020204" pitchFamily="34" charset="-122"/>
              </a:rPr>
              <a:t>Forks 339</a:t>
            </a: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6" name="Object 5">
            <a:extLst>
              <a:ext uri="{FF2B5EF4-FFF2-40B4-BE49-F238E27FC236}">
                <a16:creationId xmlns:a16="http://schemas.microsoft.com/office/drawing/2014/main" id="{3F8E4C42-00F1-0952-8843-B50FACB95960}"/>
              </a:ext>
            </a:extLst>
          </p:cNvPr>
          <p:cNvGraphicFramePr>
            <a:graphicFrameLocks noChangeAspect="1"/>
          </p:cNvGraphicFramePr>
          <p:nvPr>
            <p:extLst>
              <p:ext uri="{D42A27DB-BD31-4B8C-83A1-F6EECF244321}">
                <p14:modId xmlns:p14="http://schemas.microsoft.com/office/powerpoint/2010/main" val="1504754798"/>
              </p:ext>
            </p:extLst>
          </p:nvPr>
        </p:nvGraphicFramePr>
        <p:xfrm>
          <a:off x="838200" y="2416213"/>
          <a:ext cx="9544050" cy="1647825"/>
        </p:xfrm>
        <a:graphic>
          <a:graphicData uri="http://schemas.openxmlformats.org/presentationml/2006/ole">
            <mc:AlternateContent xmlns:mc="http://schemas.openxmlformats.org/markup-compatibility/2006">
              <mc:Choice xmlns:v="urn:schemas-microsoft-com:vml" Requires="v">
                <p:oleObj r:id="rId2" imgW="9543960" imgH="1647720" progId="">
                  <p:embed/>
                </p:oleObj>
              </mc:Choice>
              <mc:Fallback>
                <p:oleObj r:id="rId2" imgW="9543960" imgH="1647720" progId="">
                  <p:embed/>
                  <p:pic>
                    <p:nvPicPr>
                      <p:cNvPr id="0" name=""/>
                      <p:cNvPicPr/>
                      <p:nvPr/>
                    </p:nvPicPr>
                    <p:blipFill>
                      <a:blip r:embed="rId3"/>
                      <a:stretch>
                        <a:fillRect/>
                      </a:stretch>
                    </p:blipFill>
                    <p:spPr>
                      <a:xfrm>
                        <a:off x="838200" y="2416213"/>
                        <a:ext cx="9544050" cy="1647825"/>
                      </a:xfrm>
                      <a:prstGeom prst="rect">
                        <a:avLst/>
                      </a:prstGeom>
                    </p:spPr>
                  </p:pic>
                </p:oleObj>
              </mc:Fallback>
            </mc:AlternateContent>
          </a:graphicData>
        </a:graphic>
      </p:graphicFrame>
    </p:spTree>
    <p:extLst>
      <p:ext uri="{BB962C8B-B14F-4D97-AF65-F5344CB8AC3E}">
        <p14:creationId xmlns:p14="http://schemas.microsoft.com/office/powerpoint/2010/main" val="35611272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2F0C-1600-05CC-8E7A-01933949F53A}"/>
              </a:ext>
            </a:extLst>
          </p:cNvPr>
          <p:cNvSpPr>
            <a:spLocks noGrp="1"/>
          </p:cNvSpPr>
          <p:nvPr>
            <p:ph type="title"/>
          </p:nvPr>
        </p:nvSpPr>
        <p:spPr>
          <a:xfrm>
            <a:off x="772886" y="265776"/>
            <a:ext cx="10515600" cy="682982"/>
          </a:xfrm>
        </p:spPr>
        <p:txBody>
          <a:bodyPr>
            <a:noAutofit/>
          </a:bodyPr>
          <a:lstStyle/>
          <a:p>
            <a:r>
              <a:rPr lang="en-US" altLang="zh-CN" sz="2800" b="1" dirty="0">
                <a:latin typeface="微软雅黑" panose="020B0503020204020204" pitchFamily="34" charset="-122"/>
                <a:ea typeface="微软雅黑" panose="020B0503020204020204" pitchFamily="34" charset="-122"/>
              </a:rPr>
              <a:t>GitHub OpenAI cookbook </a:t>
            </a:r>
            <a:r>
              <a:rPr lang="zh-CN" altLang="en-US" sz="2800" b="1" dirty="0">
                <a:latin typeface="微软雅黑" panose="020B0503020204020204" pitchFamily="34" charset="-122"/>
                <a:ea typeface="微软雅黑" panose="020B0503020204020204" pitchFamily="34" charset="-122"/>
              </a:rPr>
              <a:t>推荐</a:t>
            </a:r>
            <a:r>
              <a:rPr lang="en-US" altLang="zh-CN" sz="2800" b="1" dirty="0">
                <a:latin typeface="微软雅黑" panose="020B0503020204020204" pitchFamily="34" charset="-122"/>
                <a:ea typeface="微软雅黑" panose="020B0503020204020204" pitchFamily="34" charset="-122"/>
              </a:rPr>
              <a:t>7</a:t>
            </a:r>
            <a:r>
              <a:rPr lang="zh-CN" altLang="en-US" sz="2800" b="1" dirty="0">
                <a:latin typeface="微软雅黑" panose="020B0503020204020204" pitchFamily="34" charset="-122"/>
                <a:ea typeface="微软雅黑" panose="020B0503020204020204" pitchFamily="34" charset="-122"/>
              </a:rPr>
              <a:t>之 </a:t>
            </a:r>
            <a:r>
              <a:rPr lang="en-US" altLang="zh-CN" sz="2800" b="1" dirty="0" err="1">
                <a:latin typeface="微软雅黑" panose="020B0503020204020204" pitchFamily="34" charset="-122"/>
                <a:ea typeface="微软雅黑" panose="020B0503020204020204" pitchFamily="34" charset="-122"/>
              </a:rPr>
              <a:t>RediSearch</a:t>
            </a:r>
            <a:endParaRPr lang="en-US" sz="2800"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9D3E53B9-F566-0C21-D715-A337BD15AB7D}"/>
              </a:ext>
            </a:extLst>
          </p:cNvPr>
          <p:cNvSpPr>
            <a:spLocks noGrp="1"/>
          </p:cNvSpPr>
          <p:nvPr>
            <p:ph idx="1"/>
          </p:nvPr>
        </p:nvSpPr>
        <p:spPr>
          <a:xfrm>
            <a:off x="838200" y="1021652"/>
            <a:ext cx="10515600" cy="5836347"/>
          </a:xfrm>
        </p:spPr>
        <p:txBody>
          <a:bodyPr/>
          <a:lstStyle/>
          <a:p>
            <a:r>
              <a:rPr lang="en-US" altLang="zh-CN" dirty="0">
                <a:latin typeface="微软雅黑" panose="020B0503020204020204" pitchFamily="34" charset="-122"/>
                <a:ea typeface="微软雅黑" panose="020B0503020204020204" pitchFamily="34" charset="-122"/>
              </a:rPr>
              <a:t>GitHub</a:t>
            </a:r>
          </a:p>
          <a:p>
            <a:pPr lvl="1"/>
            <a:r>
              <a:rPr lang="en-US" altLang="zh-CN" dirty="0">
                <a:latin typeface="微软雅黑" panose="020B0503020204020204" pitchFamily="34" charset="-122"/>
                <a:ea typeface="微软雅黑" panose="020B0503020204020204" pitchFamily="34" charset="-122"/>
              </a:rPr>
              <a:t>starred 4.3k</a:t>
            </a:r>
          </a:p>
          <a:p>
            <a:pPr lvl="1"/>
            <a:r>
              <a:rPr lang="en-US" altLang="zh-CN" dirty="0">
                <a:latin typeface="微软雅黑" panose="020B0503020204020204" pitchFamily="34" charset="-122"/>
                <a:ea typeface="微软雅黑" panose="020B0503020204020204" pitchFamily="34" charset="-122"/>
              </a:rPr>
              <a:t>Forks 441</a:t>
            </a:r>
          </a:p>
          <a:p>
            <a:r>
              <a:rPr lang="zh-CN" altLang="en-US" dirty="0">
                <a:latin typeface="微软雅黑" panose="020B0503020204020204" pitchFamily="34" charset="-122"/>
                <a:ea typeface="微软雅黑" panose="020B0503020204020204" pitchFamily="34" charset="-122"/>
              </a:rPr>
              <a:t>客户端生态丰富</a:t>
            </a:r>
            <a:endParaRPr lang="en-US" altLang="zh-CN" dirty="0">
              <a:latin typeface="微软雅黑" panose="020B0503020204020204" pitchFamily="34" charset="-122"/>
              <a:ea typeface="微软雅黑" panose="020B0503020204020204" pitchFamily="34" charset="-122"/>
            </a:endParaRPr>
          </a:p>
          <a:p>
            <a:pPr lvl="1"/>
            <a:r>
              <a:rPr lang="en-US" altLang="zh-CN" sz="1800" dirty="0">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https://redis.io/resources/clients/</a:t>
            </a:r>
            <a:endParaRPr lang="en-US" altLang="zh-CN" sz="18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容灾</a:t>
            </a:r>
            <a:endParaRPr lang="en-US" altLang="zh-CN" sz="32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备份恢复</a:t>
            </a:r>
            <a:r>
              <a:rPr lang="en-US" altLang="zh-CN" sz="2800" dirty="0">
                <a:latin typeface="微软雅黑" panose="020B0503020204020204" pitchFamily="34" charset="-122"/>
                <a:ea typeface="微软雅黑" panose="020B0503020204020204" pitchFamily="34" charset="-122"/>
              </a:rPr>
              <a:t>?</a:t>
            </a:r>
          </a:p>
          <a:p>
            <a:r>
              <a:rPr lang="en-US" altLang="zh-CN" sz="3200" dirty="0">
                <a:latin typeface="微软雅黑" panose="020B0503020204020204" pitchFamily="34" charset="-122"/>
                <a:ea typeface="微软雅黑" panose="020B0503020204020204" pitchFamily="34" charset="-122"/>
              </a:rPr>
              <a:t>HA</a:t>
            </a:r>
          </a:p>
          <a:p>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graphicFrame>
        <p:nvGraphicFramePr>
          <p:cNvPr id="9" name="Object 8">
            <a:extLst>
              <a:ext uri="{FF2B5EF4-FFF2-40B4-BE49-F238E27FC236}">
                <a16:creationId xmlns:a16="http://schemas.microsoft.com/office/drawing/2014/main" id="{76E8274F-CF94-77DD-27D1-D8E0E746BD39}"/>
              </a:ext>
            </a:extLst>
          </p:cNvPr>
          <p:cNvGraphicFramePr>
            <a:graphicFrameLocks noChangeAspect="1"/>
          </p:cNvGraphicFramePr>
          <p:nvPr>
            <p:extLst>
              <p:ext uri="{D42A27DB-BD31-4B8C-83A1-F6EECF244321}">
                <p14:modId xmlns:p14="http://schemas.microsoft.com/office/powerpoint/2010/main" val="1471020328"/>
              </p:ext>
            </p:extLst>
          </p:nvPr>
        </p:nvGraphicFramePr>
        <p:xfrm>
          <a:off x="5695558" y="1902858"/>
          <a:ext cx="5658242" cy="4073934"/>
        </p:xfrm>
        <a:graphic>
          <a:graphicData uri="http://schemas.openxmlformats.org/presentationml/2006/ole">
            <mc:AlternateContent xmlns:mc="http://schemas.openxmlformats.org/markup-compatibility/2006">
              <mc:Choice xmlns:v="urn:schemas-microsoft-com:vml" Requires="v">
                <p:oleObj r:id="rId3" imgW="9286920" imgH="6686640" progId="">
                  <p:embed/>
                </p:oleObj>
              </mc:Choice>
              <mc:Fallback>
                <p:oleObj r:id="rId3" imgW="9286920" imgH="6686640" progId="">
                  <p:embed/>
                  <p:pic>
                    <p:nvPicPr>
                      <p:cNvPr id="0" name=""/>
                      <p:cNvPicPr/>
                      <p:nvPr/>
                    </p:nvPicPr>
                    <p:blipFill>
                      <a:blip r:embed="rId4"/>
                      <a:stretch>
                        <a:fillRect/>
                      </a:stretch>
                    </p:blipFill>
                    <p:spPr>
                      <a:xfrm>
                        <a:off x="5695558" y="1902858"/>
                        <a:ext cx="5658242" cy="4073934"/>
                      </a:xfrm>
                      <a:prstGeom prst="rect">
                        <a:avLst/>
                      </a:prstGeom>
                    </p:spPr>
                  </p:pic>
                </p:oleObj>
              </mc:Fallback>
            </mc:AlternateContent>
          </a:graphicData>
        </a:graphic>
      </p:graphicFrame>
    </p:spTree>
    <p:extLst>
      <p:ext uri="{BB962C8B-B14F-4D97-AF65-F5344CB8AC3E}">
        <p14:creationId xmlns:p14="http://schemas.microsoft.com/office/powerpoint/2010/main" val="440993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4623E-A8F4-38AF-330E-28E9FD20F6A5}"/>
              </a:ext>
            </a:extLst>
          </p:cNvPr>
          <p:cNvSpPr>
            <a:spLocks noGrp="1"/>
          </p:cNvSpPr>
          <p:nvPr>
            <p:ph type="title"/>
          </p:nvPr>
        </p:nvSpPr>
        <p:spPr>
          <a:xfrm>
            <a:off x="104503" y="329380"/>
            <a:ext cx="11982994" cy="646641"/>
          </a:xfrm>
        </p:spPr>
        <p:txBody>
          <a:bodyPr>
            <a:normAutofit/>
          </a:bodyPr>
          <a:lstStyle/>
          <a:p>
            <a:r>
              <a:rPr lang="zh-CN" altLang="en-US" sz="2800" b="1" dirty="0">
                <a:highlight>
                  <a:srgbClr val="FFFF00"/>
                </a:highlight>
                <a:latin typeface="微软雅黑" panose="020B0503020204020204" pitchFamily="34" charset="-122"/>
                <a:ea typeface="微软雅黑" panose="020B0503020204020204" pitchFamily="34" charset="-122"/>
              </a:rPr>
              <a:t>其他产品选型</a:t>
            </a:r>
            <a:r>
              <a:rPr lang="en-US" sz="2800" b="1" dirty="0">
                <a:highlight>
                  <a:srgbClr val="FFFF00"/>
                </a:highlight>
                <a:latin typeface="微软雅黑" panose="020B0503020204020204" pitchFamily="34" charset="-122"/>
                <a:ea typeface="微软雅黑" panose="020B0503020204020204" pitchFamily="34" charset="-122"/>
              </a:rPr>
              <a:t>Azure </a:t>
            </a:r>
            <a:r>
              <a:rPr lang="en-US" altLang="zh-CN" sz="2800" b="1" dirty="0">
                <a:highlight>
                  <a:srgbClr val="FFFF00"/>
                </a:highlight>
                <a:latin typeface="微软雅黑" panose="020B0503020204020204" pitchFamily="34" charset="-122"/>
                <a:ea typeface="微软雅黑" panose="020B0503020204020204" pitchFamily="34" charset="-122"/>
              </a:rPr>
              <a:t>S</a:t>
            </a:r>
            <a:r>
              <a:rPr lang="en-US" sz="2800" b="1" dirty="0">
                <a:highlight>
                  <a:srgbClr val="FFFF00"/>
                </a:highlight>
                <a:latin typeface="微软雅黑" panose="020B0503020204020204" pitchFamily="34" charset="-122"/>
                <a:ea typeface="微软雅黑" panose="020B0503020204020204" pitchFamily="34" charset="-122"/>
              </a:rPr>
              <a:t>aaS: Redis Enterprise + </a:t>
            </a:r>
            <a:r>
              <a:rPr lang="en-US" sz="2800" b="1" dirty="0" err="1">
                <a:highlight>
                  <a:srgbClr val="FFFF00"/>
                </a:highlight>
                <a:latin typeface="微软雅黑" panose="020B0503020204020204" pitchFamily="34" charset="-122"/>
                <a:ea typeface="微软雅黑" panose="020B0503020204020204" pitchFamily="34" charset="-122"/>
              </a:rPr>
              <a:t>Redi</a:t>
            </a:r>
            <a:r>
              <a:rPr lang="en-US" altLang="zh-CN" sz="2800" b="1" dirty="0" err="1">
                <a:highlight>
                  <a:srgbClr val="FFFF00"/>
                </a:highlight>
                <a:latin typeface="微软雅黑" panose="020B0503020204020204" pitchFamily="34" charset="-122"/>
                <a:ea typeface="微软雅黑" panose="020B0503020204020204" pitchFamily="34" charset="-122"/>
              </a:rPr>
              <a:t>Search</a:t>
            </a:r>
            <a:r>
              <a:rPr lang="en-US" altLang="zh-CN" sz="2800" b="1" dirty="0">
                <a:highlight>
                  <a:srgbClr val="FFFF00"/>
                </a:highlight>
                <a:latin typeface="微软雅黑" panose="020B0503020204020204" pitchFamily="34" charset="-122"/>
                <a:ea typeface="微软雅黑" panose="020B0503020204020204" pitchFamily="34" charset="-122"/>
              </a:rPr>
              <a:t> + </a:t>
            </a:r>
            <a:r>
              <a:rPr lang="en-US" altLang="zh-CN" sz="2800" b="1" dirty="0">
                <a:solidFill>
                  <a:srgbClr val="FF0000"/>
                </a:solidFill>
                <a:highlight>
                  <a:srgbClr val="FFFF00"/>
                </a:highlight>
                <a:latin typeface="微软雅黑" panose="020B0503020204020204" pitchFamily="34" charset="-122"/>
                <a:ea typeface="微软雅黑" panose="020B0503020204020204" pitchFamily="34" charset="-122"/>
              </a:rPr>
              <a:t>East US</a:t>
            </a:r>
            <a:endParaRPr lang="en-US" sz="28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B1510E4-2A16-1B46-6870-590B0B607DAB}"/>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Using Redis modules with Azure Cache for Redis | Microsoft Learn --- </a:t>
            </a:r>
            <a:r>
              <a:rPr lang="zh-CN" altLang="en-US" dirty="0">
                <a:latin typeface="微软雅黑" panose="020B0503020204020204" pitchFamily="34" charset="-122"/>
                <a:ea typeface="微软雅黑" panose="020B0503020204020204" pitchFamily="34" charset="-122"/>
                <a:hlinkClick r:id="rId2"/>
              </a:rPr>
              <a:t>将 </a:t>
            </a:r>
            <a:r>
              <a:rPr lang="en-US" dirty="0">
                <a:latin typeface="微软雅黑" panose="020B0503020204020204" pitchFamily="34" charset="-122"/>
                <a:ea typeface="微软雅黑" panose="020B0503020204020204" pitchFamily="34" charset="-122"/>
                <a:hlinkClick r:id="rId2"/>
              </a:rPr>
              <a:t>Redis </a:t>
            </a:r>
            <a:r>
              <a:rPr lang="zh-CN" altLang="en-US" dirty="0">
                <a:latin typeface="微软雅黑" panose="020B0503020204020204" pitchFamily="34" charset="-122"/>
                <a:ea typeface="微软雅黑" panose="020B0503020204020204" pitchFamily="34" charset="-122"/>
                <a:hlinkClick r:id="rId2"/>
              </a:rPr>
              <a:t>模块与 </a:t>
            </a:r>
            <a:r>
              <a:rPr lang="en-US" dirty="0">
                <a:latin typeface="微软雅黑" panose="020B0503020204020204" pitchFamily="34" charset="-122"/>
                <a:ea typeface="微软雅黑" panose="020B0503020204020204" pitchFamily="34" charset="-122"/>
                <a:hlinkClick r:id="rId2"/>
              </a:rPr>
              <a:t>Azure Cache for Redis </a:t>
            </a:r>
            <a:r>
              <a:rPr lang="zh-CN" altLang="en-US" dirty="0">
                <a:latin typeface="微软雅黑" panose="020B0503020204020204" pitchFamily="34" charset="-122"/>
                <a:ea typeface="微软雅黑" panose="020B0503020204020204" pitchFamily="34" charset="-122"/>
                <a:hlinkClick r:id="rId2"/>
              </a:rPr>
              <a:t>结合使用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D420415-E793-C3AF-A696-8DE690033132}"/>
              </a:ext>
            </a:extLst>
          </p:cNvPr>
          <p:cNvPicPr>
            <a:picLocks noChangeAspect="1"/>
          </p:cNvPicPr>
          <p:nvPr/>
        </p:nvPicPr>
        <p:blipFill>
          <a:blip r:embed="rId3"/>
          <a:stretch>
            <a:fillRect/>
          </a:stretch>
        </p:blipFill>
        <p:spPr>
          <a:xfrm>
            <a:off x="1884219" y="2861345"/>
            <a:ext cx="9144000" cy="3919689"/>
          </a:xfrm>
          <a:prstGeom prst="rect">
            <a:avLst/>
          </a:prstGeom>
        </p:spPr>
      </p:pic>
      <p:graphicFrame>
        <p:nvGraphicFramePr>
          <p:cNvPr id="6" name="Object 5">
            <a:extLst>
              <a:ext uri="{FF2B5EF4-FFF2-40B4-BE49-F238E27FC236}">
                <a16:creationId xmlns:a16="http://schemas.microsoft.com/office/drawing/2014/main" id="{301C7DAA-0BAA-00A0-8AB1-7708A17B5AAC}"/>
              </a:ext>
            </a:extLst>
          </p:cNvPr>
          <p:cNvGraphicFramePr>
            <a:graphicFrameLocks noChangeAspect="1"/>
          </p:cNvGraphicFramePr>
          <p:nvPr>
            <p:extLst>
              <p:ext uri="{D42A27DB-BD31-4B8C-83A1-F6EECF244321}">
                <p14:modId xmlns:p14="http://schemas.microsoft.com/office/powerpoint/2010/main" val="3263273244"/>
              </p:ext>
            </p:extLst>
          </p:nvPr>
        </p:nvGraphicFramePr>
        <p:xfrm>
          <a:off x="625087" y="1256772"/>
          <a:ext cx="4578350" cy="5418137"/>
        </p:xfrm>
        <a:graphic>
          <a:graphicData uri="http://schemas.openxmlformats.org/presentationml/2006/ole">
            <mc:AlternateContent xmlns:mc="http://schemas.openxmlformats.org/markup-compatibility/2006">
              <mc:Choice xmlns:v="urn:schemas-microsoft-com:vml" Requires="v">
                <p:oleObj r:id="rId4" imgW="7324560" imgH="8667720" progId="">
                  <p:embed/>
                </p:oleObj>
              </mc:Choice>
              <mc:Fallback>
                <p:oleObj r:id="rId4" imgW="7324560" imgH="8667720" progId="">
                  <p:embed/>
                  <p:pic>
                    <p:nvPicPr>
                      <p:cNvPr id="0" name=""/>
                      <p:cNvPicPr/>
                      <p:nvPr/>
                    </p:nvPicPr>
                    <p:blipFill>
                      <a:blip r:embed="rId5"/>
                      <a:stretch>
                        <a:fillRect/>
                      </a:stretch>
                    </p:blipFill>
                    <p:spPr>
                      <a:xfrm>
                        <a:off x="625087" y="1256772"/>
                        <a:ext cx="4578350" cy="541813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FDD7ECC-C0F8-E6FB-10C6-A27A31864E7D}"/>
              </a:ext>
            </a:extLst>
          </p:cNvPr>
          <p:cNvGraphicFramePr>
            <a:graphicFrameLocks noChangeAspect="1"/>
          </p:cNvGraphicFramePr>
          <p:nvPr>
            <p:extLst>
              <p:ext uri="{D42A27DB-BD31-4B8C-83A1-F6EECF244321}">
                <p14:modId xmlns:p14="http://schemas.microsoft.com/office/powerpoint/2010/main" val="4162594442"/>
              </p:ext>
            </p:extLst>
          </p:nvPr>
        </p:nvGraphicFramePr>
        <p:xfrm>
          <a:off x="6291119" y="1292225"/>
          <a:ext cx="4737100" cy="5418137"/>
        </p:xfrm>
        <a:graphic>
          <a:graphicData uri="http://schemas.openxmlformats.org/presentationml/2006/ole">
            <mc:AlternateContent xmlns:mc="http://schemas.openxmlformats.org/markup-compatibility/2006">
              <mc:Choice xmlns:v="urn:schemas-microsoft-com:vml" Requires="v">
                <p:oleObj r:id="rId6" imgW="7486560" imgH="8562960" progId="">
                  <p:embed/>
                </p:oleObj>
              </mc:Choice>
              <mc:Fallback>
                <p:oleObj r:id="rId6" imgW="7486560" imgH="8562960" progId="">
                  <p:embed/>
                  <p:pic>
                    <p:nvPicPr>
                      <p:cNvPr id="5" name="Object 4">
                        <a:extLst>
                          <a:ext uri="{FF2B5EF4-FFF2-40B4-BE49-F238E27FC236}">
                            <a16:creationId xmlns:a16="http://schemas.microsoft.com/office/drawing/2014/main" id="{4EE6F0C0-BE03-D222-22B2-F5C42FB532E5}"/>
                          </a:ext>
                        </a:extLst>
                      </p:cNvPr>
                      <p:cNvPicPr/>
                      <p:nvPr/>
                    </p:nvPicPr>
                    <p:blipFill>
                      <a:blip r:embed="rId7"/>
                      <a:stretch>
                        <a:fillRect/>
                      </a:stretch>
                    </p:blipFill>
                    <p:spPr>
                      <a:xfrm>
                        <a:off x="6291119" y="1292225"/>
                        <a:ext cx="4737100" cy="5418137"/>
                      </a:xfrm>
                      <a:prstGeom prst="rect">
                        <a:avLst/>
                      </a:prstGeom>
                    </p:spPr>
                  </p:pic>
                </p:oleObj>
              </mc:Fallback>
            </mc:AlternateContent>
          </a:graphicData>
        </a:graphic>
      </p:graphicFrame>
    </p:spTree>
    <p:extLst>
      <p:ext uri="{BB962C8B-B14F-4D97-AF65-F5344CB8AC3E}">
        <p14:creationId xmlns:p14="http://schemas.microsoft.com/office/powerpoint/2010/main" val="24359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3D864-F4A1-2B33-7D62-A3222E63AA60}"/>
              </a:ext>
            </a:extLst>
          </p:cNvPr>
          <p:cNvSpPr>
            <a:spLocks noGrp="1"/>
          </p:cNvSpPr>
          <p:nvPr>
            <p:ph type="title"/>
          </p:nvPr>
        </p:nvSpPr>
        <p:spPr>
          <a:xfrm>
            <a:off x="601204" y="0"/>
            <a:ext cx="10515600" cy="1325563"/>
          </a:xfrm>
        </p:spPr>
        <p:txBody>
          <a:bodyPr/>
          <a:lstStyle/>
          <a:p>
            <a:r>
              <a:rPr lang="zh-CN" altLang="en-US" b="1" dirty="0">
                <a:latin typeface="微软雅黑" panose="020B0503020204020204" pitchFamily="34" charset="-122"/>
                <a:ea typeface="微软雅黑" panose="020B0503020204020204" pitchFamily="34" charset="-122"/>
              </a:rPr>
              <a:t>回顾传统数据库索引</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316EE75-8775-A61D-C8DA-E16093B52843}"/>
              </a:ext>
            </a:extLst>
          </p:cNvPr>
          <p:cNvSpPr>
            <a:spLocks noGrp="1"/>
          </p:cNvSpPr>
          <p:nvPr>
            <p:ph idx="1"/>
          </p:nvPr>
        </p:nvSpPr>
        <p:spPr>
          <a:xfrm>
            <a:off x="0" y="734006"/>
            <a:ext cx="12192000" cy="6058679"/>
          </a:xfrm>
        </p:spPr>
        <p:txBody>
          <a:bodyPr>
            <a:normAutofit fontScale="55000" lnSpcReduction="20000"/>
          </a:bodyPr>
          <a:lstStyle/>
          <a:p>
            <a:r>
              <a:rPr lang="zh-CN" altLang="en-US" sz="2600" b="1" dirty="0">
                <a:solidFill>
                  <a:srgbClr val="292929"/>
                </a:solidFill>
                <a:latin typeface="微软雅黑" panose="020B0503020204020204" pitchFamily="34" charset="-122"/>
                <a:ea typeface="微软雅黑" panose="020B0503020204020204" pitchFamily="34" charset="-122"/>
              </a:rPr>
              <a:t>类比汉语字典查字</a:t>
            </a:r>
            <a:endParaRPr lang="en-US" altLang="zh-CN" sz="2600" b="1"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会念不会写</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按拼音字母序索引页可以理解为传统数据库的聚集索引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字典数据页的顺序也实际是按拼音字母排序，查字可以直接按顺序翻页</a:t>
            </a:r>
            <a:r>
              <a:rPr lang="en-US" altLang="zh-CN" sz="2200" dirty="0">
                <a:solidFill>
                  <a:srgbClr val="292929"/>
                </a:solidFill>
                <a:latin typeface="微软雅黑" panose="020B0503020204020204" pitchFamily="34" charset="-122"/>
                <a:ea typeface="微软雅黑" panose="020B0503020204020204" pitchFamily="34" charset="-122"/>
              </a:rPr>
              <a:t>a ~ z</a:t>
            </a:r>
            <a:r>
              <a:rPr lang="zh-CN" altLang="en-US" sz="2200" dirty="0">
                <a:solidFill>
                  <a:srgbClr val="292929"/>
                </a:solidFill>
                <a:latin typeface="微软雅黑" panose="020B0503020204020204" pitchFamily="34" charset="-122"/>
                <a:ea typeface="微软雅黑" panose="020B0503020204020204" pitchFamily="34" charset="-122"/>
              </a:rPr>
              <a:t>，找字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索引页不是必须的，所以数据页就是聚集索引，聚集索引只能有一个</a:t>
            </a:r>
            <a:endParaRPr lang="en-US" altLang="zh-CN" sz="2200" dirty="0">
              <a:solidFill>
                <a:srgbClr val="292929"/>
              </a:solidFill>
              <a:latin typeface="微软雅黑" panose="020B0503020204020204" pitchFamily="34" charset="-122"/>
              <a:ea typeface="微软雅黑" panose="020B0503020204020204" pitchFamily="34" charset="-122"/>
            </a:endParaRPr>
          </a:p>
          <a:p>
            <a:pPr lvl="1"/>
            <a:r>
              <a:rPr lang="zh-CN" altLang="en-US" sz="2600" b="1" dirty="0">
                <a:solidFill>
                  <a:srgbClr val="292929"/>
                </a:solidFill>
                <a:latin typeface="微软雅黑" panose="020B0503020204020204" pitchFamily="34" charset="-122"/>
                <a:ea typeface="微软雅黑" panose="020B0503020204020204" pitchFamily="34" charset="-122"/>
              </a:rPr>
              <a:t>会写不会念</a:t>
            </a:r>
            <a:r>
              <a:rPr lang="en-US" altLang="zh-CN" sz="2600" b="1" dirty="0">
                <a:solidFill>
                  <a:srgbClr val="292929"/>
                </a:solidFill>
                <a:latin typeface="微软雅黑" panose="020B0503020204020204" pitchFamily="34" charset="-122"/>
                <a:ea typeface="微软雅黑" panose="020B0503020204020204" pitchFamily="34" charset="-122"/>
              </a:rPr>
              <a:t>: </a:t>
            </a:r>
            <a:r>
              <a:rPr lang="zh-CN" altLang="en-US" sz="2600" b="1" dirty="0">
                <a:solidFill>
                  <a:srgbClr val="292929"/>
                </a:solidFill>
                <a:latin typeface="微软雅黑" panose="020B0503020204020204" pitchFamily="34" charset="-122"/>
                <a:ea typeface="微软雅黑" panose="020B0503020204020204" pitchFamily="34" charset="-122"/>
              </a:rPr>
              <a:t>字典中的按笔画部首导航页可以理解为传统数据库的非聚集索引</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1143000" lvl="4">
              <a:spcBef>
                <a:spcPts val="1000"/>
              </a:spcBef>
            </a:pPr>
            <a:r>
              <a:rPr lang="zh-CN" altLang="en-US" sz="2200" dirty="0">
                <a:solidFill>
                  <a:srgbClr val="292929"/>
                </a:solidFill>
                <a:latin typeface="微软雅黑" panose="020B0503020204020204" pitchFamily="34" charset="-122"/>
                <a:ea typeface="微软雅黑" panose="020B0503020204020204" pitchFamily="34" charset="-122"/>
              </a:rPr>
              <a:t>必须先在按笔画部首索引页，按笔画顺序，找到部首，根据指示的页码分别跳跃找字</a:t>
            </a:r>
            <a:endParaRPr lang="en-US" altLang="zh-CN" sz="2200" dirty="0">
              <a:solidFill>
                <a:srgbClr val="292929"/>
              </a:solidFill>
              <a:latin typeface="微软雅黑" panose="020B0503020204020204" pitchFamily="34" charset="-122"/>
              <a:ea typeface="微软雅黑" panose="020B0503020204020204" pitchFamily="34" charset="-122"/>
            </a:endParaRPr>
          </a:p>
          <a:p>
            <a:pPr marL="228600" lvl="2">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类比英文字典查单词（仅支持拼写）</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就是聚集索引，索引即数据，直接按全拼字母顺序翻页，</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快速跨跃式查找</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a:t>
            </a:r>
          </a:p>
          <a:p>
            <a:pPr marL="228600" lvl="2">
              <a:spcBef>
                <a:spcPts val="1000"/>
              </a:spcBef>
            </a:pPr>
            <a:r>
              <a:rPr lang="zh-CN" altLang="en-US" sz="2600" b="1" dirty="0">
                <a:solidFill>
                  <a:srgbClr val="292929"/>
                </a:solidFill>
                <a:latin typeface="微软雅黑" panose="020B0503020204020204" pitchFamily="34" charset="-122"/>
                <a:ea typeface="微软雅黑" panose="020B0503020204020204" pitchFamily="34" charset="-122"/>
              </a:rPr>
              <a:t>说明</a:t>
            </a:r>
            <a:endParaRPr lang="en-US" altLang="zh-CN" sz="26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索引键：</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是有序的、有大小的，英文就是全拼、汉语是拼音全拼</a:t>
            </a:r>
            <a:endPar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被索引的内容：就是数据页的页码（地址），根据其指示就能</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跨越式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seek </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到</a:t>
            </a:r>
            <a:r>
              <a:rPr lang="zh-CN" altLang="en-US" sz="2200" b="1" dirty="0">
                <a:solidFill>
                  <a:srgbClr val="292929"/>
                </a:solidFill>
                <a:latin typeface="微软雅黑" panose="020B0503020204020204" pitchFamily="34" charset="-122"/>
                <a:ea typeface="微软雅黑" panose="020B0503020204020204" pitchFamily="34" charset="-122"/>
              </a:rPr>
              <a:t>真正的数据页及其内容了</a:t>
            </a:r>
            <a:endParaRPr lang="en-US" altLang="zh-CN" sz="2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200" b="1" dirty="0">
                <a:solidFill>
                  <a:srgbClr val="292929"/>
                </a:solidFill>
                <a:latin typeface="微软雅黑" panose="020B0503020204020204" pitchFamily="34" charset="-122"/>
                <a:ea typeface="微软雅黑" panose="020B0503020204020204" pitchFamily="34" charset="-122"/>
              </a:rPr>
              <a:t>去除了不必要的</a:t>
            </a:r>
            <a:r>
              <a:rPr lang="zh-CN" altLang="en-US" sz="2200" b="1" dirty="0">
                <a:solidFill>
                  <a:srgbClr val="292929"/>
                </a:solidFill>
                <a:highlight>
                  <a:srgbClr val="FFFF00"/>
                </a:highlight>
                <a:latin typeface="微软雅黑" panose="020B0503020204020204" pitchFamily="34" charset="-122"/>
                <a:ea typeface="微软雅黑" panose="020B0503020204020204" pitchFamily="34" charset="-122"/>
              </a:rPr>
              <a:t>数据页扫描 </a:t>
            </a:r>
            <a:r>
              <a:rPr lang="en-US" altLang="zh-CN" sz="2200" b="1" dirty="0">
                <a:solidFill>
                  <a:srgbClr val="292929"/>
                </a:solidFill>
                <a:highlight>
                  <a:srgbClr val="FFFF00"/>
                </a:highlight>
                <a:latin typeface="微软雅黑" panose="020B0503020204020204" pitchFamily="34" charset="-122"/>
                <a:ea typeface="微软雅黑" panose="020B0503020204020204" pitchFamily="34" charset="-122"/>
              </a:rPr>
              <a:t>scan</a:t>
            </a:r>
          </a:p>
          <a:p>
            <a:pPr marL="228600" lvl="2">
              <a:spcBef>
                <a:spcPts val="1000"/>
              </a:spcBef>
            </a:pPr>
            <a:r>
              <a:rPr lang="zh-CN" altLang="en-US" sz="3200" b="1" dirty="0">
                <a:solidFill>
                  <a:srgbClr val="292929"/>
                </a:solidFill>
                <a:latin typeface="微软雅黑" panose="020B0503020204020204" pitchFamily="34" charset="-122"/>
                <a:ea typeface="微软雅黑" panose="020B0503020204020204" pitchFamily="34" charset="-122"/>
              </a:rPr>
              <a:t>总结</a:t>
            </a:r>
            <a:endParaRPr lang="en-US" altLang="zh-CN" sz="3200" b="1" dirty="0">
              <a:solidFill>
                <a:srgbClr val="292929"/>
              </a:solidFill>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按索引键划分空间存储数据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查询时，搜索词先命中索引键，根据索引键导航到数据存储空间进行访问获取数据</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索引也是数据，冗余的数据，</a:t>
            </a:r>
            <a:r>
              <a:rPr lang="zh-CN" altLang="en-US" sz="2400" b="1" dirty="0">
                <a:solidFill>
                  <a:schemeClr val="tx1"/>
                </a:solidFill>
                <a:highlight>
                  <a:srgbClr val="FFFF00"/>
                </a:highlight>
                <a:latin typeface="微软雅黑" panose="020B0503020204020204" pitchFamily="34" charset="-122"/>
                <a:ea typeface="微软雅黑" panose="020B0503020204020204" pitchFamily="34" charset="-122"/>
              </a:rPr>
              <a:t>空间换时间，写慢读快</a:t>
            </a:r>
            <a:endParaRPr lang="en-US" altLang="zh-CN" sz="2400" b="1" dirty="0">
              <a:solidFill>
                <a:schemeClr val="tx1"/>
              </a:solidFill>
              <a:highlight>
                <a:srgbClr val="FFFF00"/>
              </a:highlight>
              <a:latin typeface="微软雅黑" panose="020B0503020204020204" pitchFamily="34" charset="-122"/>
              <a:ea typeface="微软雅黑" panose="020B0503020204020204" pitchFamily="34" charset="-122"/>
            </a:endParaRPr>
          </a:p>
          <a:p>
            <a:pPr marL="685800" lvl="3">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索引的创建与更新是发生在插入新数据或历史数据的索引键的字段发生更新时</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仅仅是可能导致数据与索引数据发生逻辑移动，因为不同索引键的预留空间亦不是连续存储的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600200" lvl="5">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初创时是有留白空间（指定填充因子）的</a:t>
            </a:r>
            <a:endParaRPr lang="en-US" altLang="zh-CN" sz="2400" b="1" dirty="0">
              <a:solidFill>
                <a:srgbClr val="FF0000"/>
              </a:solidFill>
              <a:highlight>
                <a:srgbClr val="FFFF00"/>
              </a:highlight>
              <a:latin typeface="微软雅黑" panose="020B0503020204020204" pitchFamily="34" charset="-122"/>
              <a:ea typeface="微软雅黑" panose="020B0503020204020204" pitchFamily="34" charset="-122"/>
            </a:endParaRPr>
          </a:p>
          <a:p>
            <a:pPr marL="1143000" lvl="4">
              <a:spcBef>
                <a:spcPts val="1000"/>
              </a:spcBef>
            </a:pPr>
            <a:r>
              <a:rPr lang="zh-CN" altLang="en-US" sz="2400" b="1" dirty="0">
                <a:solidFill>
                  <a:srgbClr val="FF0000"/>
                </a:solidFill>
                <a:highlight>
                  <a:srgbClr val="FFFF00"/>
                </a:highlight>
                <a:latin typeface="微软雅黑" panose="020B0503020204020204" pitchFamily="34" charset="-122"/>
                <a:ea typeface="微软雅黑" panose="020B0503020204020204" pitchFamily="34" charset="-122"/>
              </a:rPr>
              <a:t>数据在索引空间或数据空间的移动不是一定会发生的，除非留白空间不足了</a:t>
            </a:r>
            <a:endParaRPr lang="en-US" sz="24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74124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BBD72-5273-32E3-2ED2-32ECF389B1FB}"/>
              </a:ext>
            </a:extLst>
          </p:cNvPr>
          <p:cNvSpPr>
            <a:spLocks noGrp="1"/>
          </p:cNvSpPr>
          <p:nvPr>
            <p:ph type="title"/>
          </p:nvPr>
        </p:nvSpPr>
        <p:spPr/>
        <p:txBody>
          <a:bodyPr>
            <a:normAutofit/>
          </a:bodyPr>
          <a:lstStyle/>
          <a:p>
            <a:r>
              <a:rPr lang="zh-CN" altLang="en-US" sz="3200" b="1" strike="sngStrike" dirty="0">
                <a:latin typeface="微软雅黑" panose="020B0503020204020204" pitchFamily="34" charset="-122"/>
                <a:ea typeface="微软雅黑" panose="020B0503020204020204" pitchFamily="34" charset="-122"/>
              </a:rPr>
              <a:t>其他产品选型</a:t>
            </a:r>
            <a:r>
              <a:rPr lang="en-US" sz="3200" b="1" strike="sngStrike" dirty="0">
                <a:latin typeface="微软雅黑" panose="020B0503020204020204" pitchFamily="34" charset="-122"/>
                <a:ea typeface="微软雅黑" panose="020B0503020204020204" pitchFamily="34" charset="-122"/>
              </a:rPr>
              <a:t>Azure </a:t>
            </a:r>
            <a:r>
              <a:rPr lang="en-US" altLang="zh-CN" sz="3200" b="1" strike="sngStrike" dirty="0">
                <a:latin typeface="微软雅黑" panose="020B0503020204020204" pitchFamily="34" charset="-122"/>
                <a:ea typeface="微软雅黑" panose="020B0503020204020204" pitchFamily="34" charset="-122"/>
              </a:rPr>
              <a:t>S</a:t>
            </a:r>
            <a:r>
              <a:rPr lang="en-US" sz="3200" b="1" strike="sngStrike" dirty="0">
                <a:latin typeface="微软雅黑" panose="020B0503020204020204" pitchFamily="34" charset="-122"/>
                <a:ea typeface="微软雅黑" panose="020B0503020204020204" pitchFamily="34" charset="-122"/>
              </a:rPr>
              <a:t>aaS: PostgreSQL </a:t>
            </a:r>
            <a:r>
              <a:rPr lang="zh-CN" altLang="en-US" sz="3200" b="1" strike="sngStrike" dirty="0">
                <a:latin typeface="微软雅黑" panose="020B0503020204020204" pitchFamily="34" charset="-122"/>
                <a:ea typeface="微软雅黑" panose="020B0503020204020204" pitchFamily="34" charset="-122"/>
              </a:rPr>
              <a:t>放弃</a:t>
            </a:r>
            <a:endParaRPr lang="en-US" sz="3200" b="1" strike="sngStrike"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989DCB4-F7E1-2184-FA3A-B1A8BBA1DED3}"/>
              </a:ext>
            </a:extLst>
          </p:cNvPr>
          <p:cNvSpPr>
            <a:spLocks noGrp="1"/>
          </p:cNvSpPr>
          <p:nvPr>
            <p:ph idx="1"/>
          </p:nvPr>
        </p:nvSpPr>
        <p:spPr/>
        <p:txBody>
          <a:bodyPr/>
          <a:lstStyle/>
          <a:p>
            <a:r>
              <a:rPr lang="en-US" dirty="0">
                <a:latin typeface="微软雅黑" panose="020B0503020204020204" pitchFamily="34" charset="-122"/>
                <a:ea typeface="微软雅黑" panose="020B0503020204020204" pitchFamily="34" charset="-122"/>
                <a:hlinkClick r:id="rId2"/>
              </a:rPr>
              <a:t>Extensions - Azure Database for PostgreSQL - Flexible Server | Microsoft Learn --- </a:t>
            </a:r>
            <a:r>
              <a:rPr lang="zh-CN" altLang="en-US" dirty="0">
                <a:latin typeface="微软雅黑" panose="020B0503020204020204" pitchFamily="34" charset="-122"/>
                <a:ea typeface="微软雅黑" panose="020B0503020204020204" pitchFamily="34" charset="-122"/>
                <a:hlinkClick r:id="rId2"/>
              </a:rPr>
              <a:t>扩展 </a:t>
            </a:r>
            <a:r>
              <a:rPr lang="en-US" altLang="zh-CN" dirty="0">
                <a:latin typeface="微软雅黑" panose="020B0503020204020204" pitchFamily="34" charset="-122"/>
                <a:ea typeface="微软雅黑" panose="020B0503020204020204" pitchFamily="34" charset="-122"/>
                <a:hlinkClick r:id="rId2"/>
              </a:rPr>
              <a:t>- </a:t>
            </a:r>
            <a:r>
              <a:rPr lang="en-US" dirty="0">
                <a:latin typeface="微软雅黑" panose="020B0503020204020204" pitchFamily="34" charset="-122"/>
                <a:ea typeface="微软雅黑" panose="020B0503020204020204" pitchFamily="34" charset="-122"/>
                <a:hlinkClick r:id="rId2"/>
              </a:rPr>
              <a:t>Azure Database for PostgreSQL - </a:t>
            </a:r>
            <a:r>
              <a:rPr lang="zh-CN" altLang="en-US" dirty="0">
                <a:latin typeface="微软雅黑" panose="020B0503020204020204" pitchFamily="34" charset="-122"/>
                <a:ea typeface="微软雅黑" panose="020B0503020204020204" pitchFamily="34" charset="-122"/>
                <a:hlinkClick r:id="rId2"/>
              </a:rPr>
              <a:t>灵活的服务器 </a:t>
            </a:r>
            <a:r>
              <a:rPr lang="en-US" altLang="zh-CN" dirty="0">
                <a:latin typeface="微软雅黑" panose="020B0503020204020204" pitchFamily="34" charset="-122"/>
                <a:ea typeface="微软雅黑" panose="020B0503020204020204" pitchFamily="34" charset="-122"/>
                <a:hlinkClick r:id="rId2"/>
              </a:rPr>
              <a:t>|</a:t>
            </a:r>
            <a:r>
              <a:rPr lang="zh-CN" altLang="en-US" dirty="0">
                <a:latin typeface="微软雅黑" panose="020B0503020204020204" pitchFamily="34" charset="-122"/>
                <a:ea typeface="微软雅黑" panose="020B0503020204020204" pitchFamily="34" charset="-122"/>
                <a:hlinkClick r:id="rId2"/>
              </a:rPr>
              <a:t>微软学习</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973FA79D-EA61-E87F-903C-DA939F7FEE76}"/>
              </a:ext>
            </a:extLst>
          </p:cNvPr>
          <p:cNvPicPr>
            <a:picLocks noChangeAspect="1"/>
          </p:cNvPicPr>
          <p:nvPr/>
        </p:nvPicPr>
        <p:blipFill>
          <a:blip r:embed="rId3"/>
          <a:stretch>
            <a:fillRect/>
          </a:stretch>
        </p:blipFill>
        <p:spPr>
          <a:xfrm>
            <a:off x="1274618" y="3245683"/>
            <a:ext cx="10604665" cy="3247192"/>
          </a:xfrm>
          <a:prstGeom prst="rect">
            <a:avLst/>
          </a:prstGeom>
        </p:spPr>
      </p:pic>
    </p:spTree>
    <p:extLst>
      <p:ext uri="{BB962C8B-B14F-4D97-AF65-F5344CB8AC3E}">
        <p14:creationId xmlns:p14="http://schemas.microsoft.com/office/powerpoint/2010/main" val="28214700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0F42-79E3-E9A2-B192-EDF8B3230279}"/>
              </a:ext>
            </a:extLst>
          </p:cNvPr>
          <p:cNvSpPr>
            <a:spLocks noGrp="1"/>
          </p:cNvSpPr>
          <p:nvPr>
            <p:ph type="title"/>
          </p:nvPr>
        </p:nvSpPr>
        <p:spPr>
          <a:xfrm>
            <a:off x="838200" y="72560"/>
            <a:ext cx="10515600" cy="1325563"/>
          </a:xfrm>
        </p:spPr>
        <p:txBody>
          <a:bodyPr/>
          <a:lstStyle/>
          <a:p>
            <a:r>
              <a:rPr lang="zh-CN" altLang="en-US" b="1" dirty="0">
                <a:latin typeface="微软雅黑" panose="020B0503020204020204" pitchFamily="34" charset="-122"/>
                <a:ea typeface="微软雅黑" panose="020B0503020204020204" pitchFamily="34" charset="-122"/>
              </a:rPr>
              <a:t>探讨</a:t>
            </a:r>
            <a:r>
              <a:rPr lang="en-US" altLang="zh-CN" b="1" dirty="0">
                <a:latin typeface="微软雅黑" panose="020B0503020204020204" pitchFamily="34" charset="-122"/>
                <a:ea typeface="微软雅黑" panose="020B0503020204020204" pitchFamily="34" charset="-122"/>
              </a:rPr>
              <a:t>SQL Server</a:t>
            </a:r>
            <a:r>
              <a:rPr lang="zh-CN" altLang="en-US" b="1" dirty="0">
                <a:latin typeface="微软雅黑" panose="020B0503020204020204" pitchFamily="34" charset="-122"/>
                <a:ea typeface="微软雅黑" panose="020B0503020204020204" pitchFamily="34" charset="-122"/>
              </a:rPr>
              <a:t>向量存取（仅供参考）</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CA2C954B-DAE1-3F39-AF66-81C07BD1F64D}"/>
              </a:ext>
            </a:extLst>
          </p:cNvPr>
          <p:cNvSpPr>
            <a:spLocks noGrp="1"/>
          </p:cNvSpPr>
          <p:nvPr>
            <p:ph idx="1"/>
          </p:nvPr>
        </p:nvSpPr>
        <p:spPr>
          <a:xfrm>
            <a:off x="269033" y="1398123"/>
            <a:ext cx="10515600" cy="4351338"/>
          </a:xfrm>
        </p:spPr>
        <p:txBody>
          <a:bodyPr/>
          <a:lstStyle/>
          <a:p>
            <a:r>
              <a:rPr lang="zh-CN" altLang="en-US" dirty="0">
                <a:latin typeface="微软雅黑" panose="020B0503020204020204" pitchFamily="34" charset="-122"/>
                <a:ea typeface="微软雅黑" panose="020B0503020204020204" pitchFamily="34" charset="-122"/>
              </a:rPr>
              <a:t>几乎相当于暴力计算</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机器太强暴露问题太晚</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尝试按如下字段顺序建索引</a:t>
            </a:r>
            <a:endParaRPr lang="en-US" altLang="zh-CN" dirty="0">
              <a:latin typeface="微软雅黑" panose="020B0503020204020204" pitchFamily="34" charset="-122"/>
              <a:ea typeface="微软雅黑" panose="020B0503020204020204" pitchFamily="34" charset="-122"/>
            </a:endParaRPr>
          </a:p>
          <a:p>
            <a:pPr lvl="1"/>
            <a:r>
              <a:rPr lang="en-US" altLang="zh-CN" dirty="0" err="1">
                <a:latin typeface="微软雅黑" panose="020B0503020204020204" pitchFamily="34" charset="-122"/>
                <a:ea typeface="微软雅黑" panose="020B0503020204020204" pitchFamily="34" charset="-122"/>
              </a:rPr>
              <a:t>Bookid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EmbeddingType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sort_index</a:t>
            </a:r>
            <a:r>
              <a:rPr lang="en-US" altLang="zh-CN" dirty="0">
                <a:latin typeface="微软雅黑" panose="020B0503020204020204" pitchFamily="34" charset="-122"/>
                <a:ea typeface="微软雅黑" panose="020B0503020204020204" pitchFamily="34" charset="-122"/>
              </a:rPr>
              <a:t>, value</a:t>
            </a:r>
          </a:p>
          <a:p>
            <a:pPr lvl="1"/>
            <a:r>
              <a:rPr lang="zh-CN" altLang="en-US" dirty="0">
                <a:latin typeface="微软雅黑" panose="020B0503020204020204" pitchFamily="34" charset="-122"/>
                <a:ea typeface="微软雅黑" panose="020B0503020204020204" pitchFamily="34" charset="-122"/>
              </a:rPr>
              <a:t>效果评估：</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看</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是否变少了，执行计划等</a:t>
            </a:r>
            <a:endParaRPr lang="en-US" altLang="zh-CN" dirty="0">
              <a:latin typeface="微软雅黑" panose="020B0503020204020204" pitchFamily="34" charset="-122"/>
              <a:ea typeface="微软雅黑" panose="020B0503020204020204" pitchFamily="34" charset="-122"/>
            </a:endParaRPr>
          </a:p>
          <a:p>
            <a:pPr lvl="2"/>
            <a:r>
              <a:rPr lang="en-US" altLang="zh-CN" dirty="0">
                <a:latin typeface="微软雅黑" panose="020B0503020204020204" pitchFamily="34" charset="-122"/>
                <a:ea typeface="微软雅黑" panose="020B0503020204020204" pitchFamily="34" charset="-122"/>
              </a:rPr>
              <a:t>Set statistics io on Set statistics time on</a:t>
            </a:r>
          </a:p>
          <a:p>
            <a:pPr lvl="1"/>
            <a:endParaRPr lang="en-US" altLang="zh-CN"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63A105E-985A-94CE-7E5A-87BFA62B7EA8}"/>
              </a:ext>
            </a:extLst>
          </p:cNvPr>
          <p:cNvPicPr>
            <a:picLocks noChangeAspect="1"/>
          </p:cNvPicPr>
          <p:nvPr/>
        </p:nvPicPr>
        <p:blipFill>
          <a:blip r:embed="rId2"/>
          <a:stretch>
            <a:fillRect/>
          </a:stretch>
        </p:blipFill>
        <p:spPr>
          <a:xfrm>
            <a:off x="8558830" y="1166452"/>
            <a:ext cx="3633170" cy="3251199"/>
          </a:xfrm>
          <a:prstGeom prst="rect">
            <a:avLst/>
          </a:prstGeom>
        </p:spPr>
      </p:pic>
      <p:pic>
        <p:nvPicPr>
          <p:cNvPr id="9" name="Picture 8">
            <a:extLst>
              <a:ext uri="{FF2B5EF4-FFF2-40B4-BE49-F238E27FC236}">
                <a16:creationId xmlns:a16="http://schemas.microsoft.com/office/drawing/2014/main" id="{1F6C1544-289A-3254-E047-D5FD41521CB8}"/>
              </a:ext>
            </a:extLst>
          </p:cNvPr>
          <p:cNvPicPr>
            <a:picLocks noChangeAspect="1"/>
          </p:cNvPicPr>
          <p:nvPr/>
        </p:nvPicPr>
        <p:blipFill>
          <a:blip r:embed="rId3"/>
          <a:stretch>
            <a:fillRect/>
          </a:stretch>
        </p:blipFill>
        <p:spPr>
          <a:xfrm>
            <a:off x="8683856" y="4562582"/>
            <a:ext cx="2388247" cy="2295418"/>
          </a:xfrm>
          <a:prstGeom prst="rect">
            <a:avLst/>
          </a:prstGeom>
        </p:spPr>
      </p:pic>
      <p:pic>
        <p:nvPicPr>
          <p:cNvPr id="13" name="Picture 12">
            <a:extLst>
              <a:ext uri="{FF2B5EF4-FFF2-40B4-BE49-F238E27FC236}">
                <a16:creationId xmlns:a16="http://schemas.microsoft.com/office/drawing/2014/main" id="{C6E014EA-4606-780A-5733-06ACF3EDA682}"/>
              </a:ext>
            </a:extLst>
          </p:cNvPr>
          <p:cNvPicPr>
            <a:picLocks noChangeAspect="1"/>
          </p:cNvPicPr>
          <p:nvPr/>
        </p:nvPicPr>
        <p:blipFill>
          <a:blip r:embed="rId4"/>
          <a:stretch>
            <a:fillRect/>
          </a:stretch>
        </p:blipFill>
        <p:spPr>
          <a:xfrm>
            <a:off x="838200" y="4495764"/>
            <a:ext cx="5872319" cy="2362236"/>
          </a:xfrm>
          <a:prstGeom prst="rect">
            <a:avLst/>
          </a:prstGeom>
        </p:spPr>
      </p:pic>
    </p:spTree>
    <p:extLst>
      <p:ext uri="{BB962C8B-B14F-4D97-AF65-F5344CB8AC3E}">
        <p14:creationId xmlns:p14="http://schemas.microsoft.com/office/powerpoint/2010/main" val="941838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4A46-1062-32FC-FBBF-B9D27151016B}"/>
              </a:ext>
            </a:extLst>
          </p:cNvPr>
          <p:cNvSpPr>
            <a:spLocks noGrp="1"/>
          </p:cNvSpPr>
          <p:nvPr>
            <p:ph type="title"/>
          </p:nvPr>
        </p:nvSpPr>
        <p:spPr>
          <a:xfrm>
            <a:off x="156754" y="365126"/>
            <a:ext cx="11704320" cy="601525"/>
          </a:xfrm>
        </p:spPr>
        <p:txBody>
          <a:bodyPr>
            <a:normAutofit/>
          </a:bodyPr>
          <a:lstStyle/>
          <a:p>
            <a:r>
              <a:rPr lang="zh-CN" altLang="en-US" sz="3200" b="1" dirty="0">
                <a:highlight>
                  <a:srgbClr val="FFFF00"/>
                </a:highlight>
                <a:latin typeface="微软雅黑" panose="020B0503020204020204" pitchFamily="34" charset="-122"/>
                <a:ea typeface="微软雅黑" panose="020B0503020204020204" pitchFamily="34" charset="-122"/>
              </a:rPr>
              <a:t>探讨</a:t>
            </a:r>
            <a:r>
              <a:rPr lang="en-US" altLang="zh-CN" sz="3200" b="1" dirty="0">
                <a:highlight>
                  <a:srgbClr val="FFFF00"/>
                </a:highlight>
                <a:latin typeface="微软雅黑" panose="020B0503020204020204" pitchFamily="34" charset="-122"/>
                <a:ea typeface="微软雅黑" panose="020B0503020204020204" pitchFamily="34" charset="-122"/>
              </a:rPr>
              <a:t>Azure SQL Dedicated pool</a:t>
            </a:r>
            <a:r>
              <a:rPr lang="zh-CN" altLang="en-US" sz="3200" b="1" dirty="0">
                <a:highlight>
                  <a:srgbClr val="FFFF00"/>
                </a:highlight>
                <a:latin typeface="微软雅黑" panose="020B0503020204020204" pitchFamily="34" charset="-122"/>
                <a:ea typeface="微软雅黑" panose="020B0503020204020204" pitchFamily="34" charset="-122"/>
              </a:rPr>
              <a:t>分布式向量检索（仅供参考）</a:t>
            </a:r>
            <a:endParaRPr lang="en-US" sz="3200" b="1" dirty="0">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A0050769-EC12-7289-1D50-F4D3AE5C2B23}"/>
              </a:ext>
            </a:extLst>
          </p:cNvPr>
          <p:cNvSpPr>
            <a:spLocks noGrp="1"/>
          </p:cNvSpPr>
          <p:nvPr>
            <p:ph idx="1"/>
          </p:nvPr>
        </p:nvSpPr>
        <p:spPr/>
        <p:txBody>
          <a:bodyPr>
            <a:normAutofit lnSpcReduction="10000"/>
          </a:bodyPr>
          <a:lstStyle/>
          <a:p>
            <a:r>
              <a:rPr lang="en-US" altLang="zh-CN" dirty="0">
                <a:latin typeface="微软雅黑" panose="020B0503020204020204" pitchFamily="34" charset="-122"/>
                <a:ea typeface="微软雅黑" panose="020B0503020204020204" pitchFamily="34" charset="-122"/>
              </a:rPr>
              <a:t>SQL Dedicated pool</a:t>
            </a:r>
          </a:p>
          <a:p>
            <a:r>
              <a:rPr lang="zh-CN" altLang="en-US" dirty="0">
                <a:latin typeface="微软雅黑" panose="020B0503020204020204" pitchFamily="34" charset="-122"/>
                <a:ea typeface="微软雅黑" panose="020B0503020204020204" pitchFamily="34" charset="-122"/>
              </a:rPr>
              <a:t>分区键的选择</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Hash</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无大小，只能等于</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不跨分区读取数据</a:t>
            </a:r>
            <a:endParaRPr lang="en-US" altLang="zh-CN" dirty="0">
              <a:latin typeface="微软雅黑" panose="020B0503020204020204" pitchFamily="34" charset="-122"/>
              <a:ea typeface="微软雅黑" panose="020B0503020204020204" pitchFamily="34" charset="-122"/>
            </a:endParaRPr>
          </a:p>
          <a:p>
            <a:pPr lvl="1"/>
            <a:r>
              <a:rPr lang="en-US" altLang="zh-CN" dirty="0">
                <a:latin typeface="微软雅黑" panose="020B0503020204020204" pitchFamily="34" charset="-122"/>
                <a:ea typeface="微软雅黑" panose="020B0503020204020204" pitchFamily="34" charset="-122"/>
              </a:rPr>
              <a:t>Round robin</a:t>
            </a:r>
          </a:p>
          <a:p>
            <a:pPr lvl="2"/>
            <a:r>
              <a:rPr lang="zh-CN" altLang="en-US" dirty="0">
                <a:latin typeface="微软雅黑" panose="020B0503020204020204" pitchFamily="34" charset="-122"/>
                <a:ea typeface="微软雅黑" panose="020B0503020204020204" pitchFamily="34" charset="-122"/>
              </a:rPr>
              <a:t>无原则，并行暴力计算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数据倾斜</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没办法</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重选字段，但需求未变：查询时所用的</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where</a:t>
            </a:r>
            <a:r>
              <a:rPr lang="zh-CN" altLang="en-US" dirty="0">
                <a:latin typeface="微软雅黑" panose="020B0503020204020204" pitchFamily="34" charset="-122"/>
                <a:ea typeface="微软雅黑" panose="020B0503020204020204" pitchFamily="34" charset="-122"/>
              </a:rPr>
              <a:t>字段</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最终还是暴力计算</a:t>
            </a:r>
            <a:endParaRPr lang="en-US" altLang="zh-CN" dirty="0">
              <a:latin typeface="微软雅黑" panose="020B0503020204020204" pitchFamily="34" charset="-122"/>
              <a:ea typeface="微软雅黑" panose="020B0503020204020204" pitchFamily="34" charset="-122"/>
            </a:endParaRPr>
          </a:p>
          <a:p>
            <a:pPr marL="0" indent="0">
              <a:buNone/>
            </a:pP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0986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7A6E1-F35B-CE37-3EDC-703E33343EFB}"/>
              </a:ext>
            </a:extLst>
          </p:cNvPr>
          <p:cNvSpPr>
            <a:spLocks noGrp="1"/>
          </p:cNvSpPr>
          <p:nvPr>
            <p:ph type="title"/>
          </p:nvPr>
        </p:nvSpPr>
        <p:spPr>
          <a:xfrm>
            <a:off x="838200" y="46038"/>
            <a:ext cx="10515600" cy="980330"/>
          </a:xfrm>
        </p:spPr>
        <p:txBody>
          <a:bodyPr/>
          <a:lstStyle/>
          <a:p>
            <a:r>
              <a:rPr lang="zh-CN" altLang="en-US" b="1" dirty="0">
                <a:latin typeface="微软雅黑" panose="020B0503020204020204" pitchFamily="34" charset="-122"/>
                <a:ea typeface="微软雅黑" panose="020B0503020204020204" pitchFamily="34" charset="-122"/>
              </a:rPr>
              <a:t>实操提示</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A8F3DD-8795-6B5F-C433-B637C18030B3}"/>
              </a:ext>
            </a:extLst>
          </p:cNvPr>
          <p:cNvSpPr>
            <a:spLocks noGrp="1"/>
          </p:cNvSpPr>
          <p:nvPr>
            <p:ph idx="1"/>
          </p:nvPr>
        </p:nvSpPr>
        <p:spPr>
          <a:xfrm>
            <a:off x="754225" y="905070"/>
            <a:ext cx="10515600" cy="6018244"/>
          </a:xfrm>
        </p:spPr>
        <p:txBody>
          <a:bodyPr>
            <a:normAutofit fontScale="40000" lnSpcReduction="20000"/>
          </a:bodyPr>
          <a:lstStyle/>
          <a:p>
            <a:r>
              <a:rPr lang="en-US" altLang="zh-CN" sz="3500" dirty="0">
                <a:latin typeface="微软雅黑" panose="020B0503020204020204" pitchFamily="34" charset="-122"/>
                <a:ea typeface="微软雅黑" panose="020B0503020204020204" pitchFamily="34" charset="-122"/>
              </a:rPr>
              <a:t>Linux</a:t>
            </a:r>
          </a:p>
          <a:p>
            <a:pPr lvl="1"/>
            <a:r>
              <a:rPr lang="en-US" altLang="zh-CN" sz="2800" dirty="0" err="1">
                <a:latin typeface="微软雅黑" panose="020B0503020204020204" pitchFamily="34" charset="-122"/>
                <a:ea typeface="微软雅黑" panose="020B0503020204020204" pitchFamily="34" charset="-122"/>
              </a:rPr>
              <a:t>Chmod</a:t>
            </a:r>
            <a:r>
              <a:rPr lang="en-US" altLang="zh-CN" sz="2800" dirty="0">
                <a:latin typeface="微软雅黑" panose="020B0503020204020204" pitchFamily="34" charset="-122"/>
                <a:ea typeface="微软雅黑" panose="020B0503020204020204" pitchFamily="34" charset="-122"/>
              </a:rPr>
              <a:t> 777 </a:t>
            </a:r>
            <a:r>
              <a:rPr lang="zh-CN" altLang="en-US" sz="2800" dirty="0">
                <a:latin typeface="微软雅黑" panose="020B0503020204020204" pitchFamily="34" charset="-122"/>
                <a:ea typeface="微软雅黑" panose="020B0503020204020204" pitchFamily="34" charset="-122"/>
              </a:rPr>
              <a:t>经常用</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但权限较大</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Linux </a:t>
            </a:r>
            <a:r>
              <a:rPr lang="zh-CN" altLang="en-US" sz="2800" dirty="0">
                <a:latin typeface="微软雅黑" panose="020B0503020204020204" pitchFamily="34" charset="-122"/>
                <a:ea typeface="微软雅黑" panose="020B0503020204020204" pitchFamily="34" charset="-122"/>
              </a:rPr>
              <a:t>命令有些报错很不友好</a:t>
            </a:r>
            <a:endParaRPr lang="en-US" altLang="zh-CN" sz="2800" dirty="0">
              <a:latin typeface="微软雅黑" panose="020B0503020204020204" pitchFamily="34" charset="-122"/>
              <a:ea typeface="微软雅黑" panose="020B0503020204020204" pitchFamily="34" charset="-122"/>
            </a:endParaRPr>
          </a:p>
          <a:p>
            <a:r>
              <a:rPr lang="en-US" altLang="zh-CN" sz="3500" dirty="0">
                <a:latin typeface="微软雅黑" panose="020B0503020204020204" pitchFamily="34" charset="-122"/>
                <a:ea typeface="微软雅黑" panose="020B0503020204020204" pitchFamily="34" charset="-122"/>
              </a:rPr>
              <a:t>Docker Run </a:t>
            </a:r>
            <a:r>
              <a:rPr lang="zh-CN" altLang="en-US" sz="3500" dirty="0">
                <a:latin typeface="微软雅黑" panose="020B0503020204020204" pitchFamily="34" charset="-122"/>
                <a:ea typeface="微软雅黑" panose="020B0503020204020204" pitchFamily="34" charset="-122"/>
              </a:rPr>
              <a:t>通用参数</a:t>
            </a:r>
            <a:endParaRPr lang="en-US" altLang="zh-CN" sz="35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 - name: </a:t>
            </a:r>
            <a:r>
              <a:rPr lang="zh-CN" altLang="en-US" sz="2800" dirty="0">
                <a:latin typeface="微软雅黑" panose="020B0503020204020204" pitchFamily="34" charset="-122"/>
                <a:ea typeface="微软雅黑" panose="020B0503020204020204" pitchFamily="34" charset="-122"/>
              </a:rPr>
              <a:t>为</a:t>
            </a:r>
            <a:r>
              <a:rPr lang="en-US" altLang="zh-CN" sz="2800" dirty="0">
                <a:latin typeface="微软雅黑" panose="020B0503020204020204" pitchFamily="34" charset="-122"/>
                <a:ea typeface="微软雅黑" panose="020B0503020204020204" pitchFamily="34" charset="-122"/>
              </a:rPr>
              <a:t>container </a:t>
            </a:r>
            <a:r>
              <a:rPr lang="zh-CN" altLang="en-US" sz="2800" dirty="0">
                <a:latin typeface="微软雅黑" panose="020B0503020204020204" pitchFamily="34" charset="-122"/>
                <a:ea typeface="微软雅黑" panose="020B0503020204020204" pitchFamily="34" charset="-122"/>
              </a:rPr>
              <a:t>起个友好的名字</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-v: </a:t>
            </a:r>
            <a:r>
              <a:rPr lang="zh-CN" altLang="en-US" sz="2800" dirty="0">
                <a:latin typeface="微软雅黑" panose="020B0503020204020204" pitchFamily="34" charset="-122"/>
                <a:ea typeface="微软雅黑" panose="020B0503020204020204" pitchFamily="34" charset="-122"/>
              </a:rPr>
              <a:t>映射一个宿主机目录到</a:t>
            </a:r>
            <a:r>
              <a:rPr lang="en-US" altLang="zh-CN" sz="2800" dirty="0">
                <a:latin typeface="微软雅黑" panose="020B0503020204020204" pitchFamily="34" charset="-122"/>
                <a:ea typeface="微软雅黑" panose="020B0503020204020204" pitchFamily="34" charset="-122"/>
              </a:rPr>
              <a:t>docker container </a:t>
            </a:r>
            <a:r>
              <a:rPr lang="zh-CN" altLang="en-US" sz="2800" dirty="0">
                <a:latin typeface="微软雅黑" panose="020B0503020204020204" pitchFamily="34" charset="-122"/>
                <a:ea typeface="微软雅黑" panose="020B0503020204020204" pitchFamily="34" charset="-122"/>
              </a:rPr>
              <a:t>备用导数据、数据库的存储目录最好放到宿主机目录</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-d: </a:t>
            </a:r>
            <a:r>
              <a:rPr lang="zh-CN" altLang="en-US" sz="2800" dirty="0">
                <a:latin typeface="微软雅黑" panose="020B0503020204020204" pitchFamily="34" charset="-122"/>
                <a:ea typeface="微软雅黑" panose="020B0503020204020204" pitchFamily="34" charset="-122"/>
              </a:rPr>
              <a:t>后台运行</a:t>
            </a:r>
            <a:endParaRPr lang="en-US" altLang="zh-CN" sz="2800" dirty="0">
              <a:latin typeface="微软雅黑" panose="020B0503020204020204" pitchFamily="34" charset="-122"/>
              <a:ea typeface="微软雅黑" panose="020B0503020204020204" pitchFamily="34" charset="-122"/>
            </a:endParaRPr>
          </a:p>
          <a:p>
            <a:pPr lvl="1"/>
            <a:r>
              <a:rPr lang="en-US" altLang="zh-CN" sz="2800" dirty="0">
                <a:latin typeface="微软雅黑" panose="020B0503020204020204" pitchFamily="34" charset="-122"/>
                <a:ea typeface="微软雅黑" panose="020B0503020204020204" pitchFamily="34" charset="-122"/>
              </a:rPr>
              <a:t>-p:</a:t>
            </a:r>
            <a:r>
              <a:rPr lang="zh-CN" altLang="en-US" sz="2800" dirty="0">
                <a:latin typeface="微软雅黑" panose="020B0503020204020204" pitchFamily="34" charset="-122"/>
                <a:ea typeface="微软雅黑" panose="020B0503020204020204" pitchFamily="34" charset="-122"/>
              </a:rPr>
              <a:t> 端口映射到宿主机</a:t>
            </a:r>
            <a:endParaRPr lang="en-US" altLang="zh-CN" sz="2800" dirty="0">
              <a:latin typeface="微软雅黑" panose="020B0503020204020204" pitchFamily="34" charset="-122"/>
              <a:ea typeface="微软雅黑" panose="020B0503020204020204" pitchFamily="34" charset="-122"/>
            </a:endParaRPr>
          </a:p>
          <a:p>
            <a:pPr marL="228600" lvl="1">
              <a:spcBef>
                <a:spcPts val="1000"/>
              </a:spcBef>
            </a:pPr>
            <a:r>
              <a:rPr lang="en-US" altLang="zh-CN" sz="4000" dirty="0" err="1">
                <a:latin typeface="微软雅黑" panose="020B0503020204020204" pitchFamily="34" charset="-122"/>
                <a:ea typeface="微软雅黑" panose="020B0503020204020204" pitchFamily="34" charset="-122"/>
              </a:rPr>
              <a:t>VSCode</a:t>
            </a:r>
            <a:r>
              <a:rPr lang="en-US" altLang="zh-CN" sz="4000" dirty="0">
                <a:latin typeface="微软雅黑" panose="020B0503020204020204" pitchFamily="34" charset="-122"/>
                <a:ea typeface="微软雅黑" panose="020B0503020204020204" pitchFamily="34" charset="-122"/>
              </a:rPr>
              <a:t> + Remote SSH</a:t>
            </a:r>
          </a:p>
          <a:p>
            <a:pPr lvl="1"/>
            <a:r>
              <a:rPr lang="en-US" altLang="zh-CN" sz="3500" dirty="0" err="1">
                <a:latin typeface="微软雅黑" panose="020B0503020204020204" pitchFamily="34" charset="-122"/>
                <a:ea typeface="微软雅黑" panose="020B0503020204020204" pitchFamily="34" charset="-122"/>
              </a:rPr>
              <a:t>Jupyter</a:t>
            </a:r>
            <a:r>
              <a:rPr lang="en-US" altLang="zh-CN" sz="3500" dirty="0">
                <a:latin typeface="微软雅黑" panose="020B0503020204020204" pitchFamily="34" charset="-122"/>
                <a:ea typeface="微软雅黑" panose="020B0503020204020204" pitchFamily="34" charset="-122"/>
              </a:rPr>
              <a: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Python </a:t>
            </a:r>
            <a:r>
              <a:rPr lang="zh-CN" altLang="en-US" sz="3500" dirty="0">
                <a:latin typeface="微软雅黑" panose="020B0503020204020204" pitchFamily="34" charset="-122"/>
                <a:ea typeface="微软雅黑" panose="020B0503020204020204" pitchFamily="34" charset="-122"/>
              </a:rPr>
              <a:t>插件</a:t>
            </a:r>
            <a:endParaRPr lang="en-US" altLang="zh-CN" sz="3500" dirty="0">
              <a:latin typeface="微软雅黑" panose="020B0503020204020204" pitchFamily="34" charset="-122"/>
              <a:ea typeface="微软雅黑" panose="020B0503020204020204" pitchFamily="34" charset="-122"/>
            </a:endParaRPr>
          </a:p>
          <a:p>
            <a:pPr lvl="2"/>
            <a:r>
              <a:rPr lang="zh-CN" altLang="en-US" sz="2400" dirty="0">
                <a:latin typeface="微软雅黑" panose="020B0503020204020204" pitchFamily="34" charset="-122"/>
                <a:ea typeface="微软雅黑" panose="020B0503020204020204" pitchFamily="34" charset="-122"/>
              </a:rPr>
              <a:t>评测数据导入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研发过程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执行过程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-cookbook-python/examples/</a:t>
            </a:r>
            <a:r>
              <a:rPr lang="en-US" sz="2400" dirty="0" err="1">
                <a:latin typeface="微软雅黑" panose="020B0503020204020204" pitchFamily="34" charset="-122"/>
                <a:ea typeface="微软雅黑" panose="020B0503020204020204" pitchFamily="34" charset="-122"/>
                <a:hlinkClick r:id="rId2"/>
              </a:rPr>
              <a:t>vector_databases</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redis</a:t>
            </a:r>
            <a:r>
              <a:rPr lang="en-US" sz="2400" dirty="0">
                <a:latin typeface="微软雅黑" panose="020B0503020204020204" pitchFamily="34" charset="-122"/>
                <a:ea typeface="微软雅黑" panose="020B0503020204020204" pitchFamily="34" charset="-122"/>
                <a:hlinkClick r:id="rId2"/>
              </a:rPr>
              <a:t> at dev · </a:t>
            </a:r>
            <a:r>
              <a:rPr lang="en-US" sz="2400" dirty="0" err="1">
                <a:latin typeface="微软雅黑" panose="020B0503020204020204" pitchFamily="34" charset="-122"/>
                <a:ea typeface="微软雅黑" panose="020B0503020204020204" pitchFamily="34" charset="-122"/>
                <a:hlinkClick r:id="rId2"/>
              </a:rPr>
              <a:t>AwesomeYuer</a:t>
            </a:r>
            <a:r>
              <a:rPr lang="en-US" sz="2400" dirty="0">
                <a:latin typeface="微软雅黑" panose="020B0503020204020204" pitchFamily="34" charset="-122"/>
                <a:ea typeface="微软雅黑" panose="020B0503020204020204" pitchFamily="34" charset="-122"/>
                <a:hlinkClick r:id="rId2"/>
              </a:rPr>
              <a:t>/</a:t>
            </a:r>
            <a:r>
              <a:rPr lang="en-US" sz="2400" dirty="0" err="1">
                <a:latin typeface="微软雅黑" panose="020B0503020204020204" pitchFamily="34" charset="-122"/>
                <a:ea typeface="微软雅黑" panose="020B0503020204020204" pitchFamily="34" charset="-122"/>
                <a:hlinkClick r:id="rId2"/>
              </a:rPr>
              <a:t>openai</a:t>
            </a:r>
            <a:r>
              <a:rPr lang="en-US" sz="2400" dirty="0">
                <a:latin typeface="微软雅黑" panose="020B0503020204020204" pitchFamily="34" charset="-122"/>
                <a:ea typeface="微软雅黑" panose="020B0503020204020204" pitchFamily="34" charset="-122"/>
                <a:hlinkClick r:id="rId2"/>
              </a:rPr>
              <a:t>-cookbook-python · GitHub</a:t>
            </a:r>
            <a:endParaRPr lang="en-US" altLang="zh-CN" sz="3500" dirty="0">
              <a:latin typeface="微软雅黑" panose="020B0503020204020204" pitchFamily="34" charset="-122"/>
              <a:ea typeface="微软雅黑" panose="020B0503020204020204" pitchFamily="34" charset="-122"/>
            </a:endParaRPr>
          </a:p>
          <a:p>
            <a:pPr lvl="1"/>
            <a:r>
              <a:rPr lang="en-US" altLang="zh-CN" sz="3500" dirty="0">
                <a:latin typeface="微软雅黑" panose="020B0503020204020204" pitchFamily="34" charset="-122"/>
                <a:ea typeface="微软雅黑" panose="020B0503020204020204" pitchFamily="34" charset="-122"/>
              </a:rPr>
              <a:t>Polyglot </a:t>
            </a:r>
            <a:r>
              <a:rPr lang="en-US" altLang="zh-CN" sz="3500" dirty="0" err="1">
                <a:latin typeface="微软雅黑" panose="020B0503020204020204" pitchFamily="34" charset="-122"/>
                <a:ea typeface="微软雅黑" panose="020B0503020204020204" pitchFamily="34" charset="-122"/>
              </a:rPr>
              <a:t>NoteBooks</a:t>
            </a:r>
            <a:r>
              <a:rPr lang="en-US" altLang="zh-CN" sz="3500" dirty="0">
                <a:latin typeface="微软雅黑" panose="020B0503020204020204" pitchFamily="34" charset="-122"/>
                <a:ea typeface="微软雅黑" panose="020B0503020204020204" pitchFamily="34" charset="-122"/>
              </a:rPr>
              <a:t> for C# </a:t>
            </a:r>
            <a:r>
              <a:rPr lang="zh-CN" altLang="en-US" sz="3500" dirty="0">
                <a:latin typeface="微软雅黑" panose="020B0503020204020204" pitchFamily="34" charset="-122"/>
                <a:ea typeface="微软雅黑" panose="020B0503020204020204" pitchFamily="34" charset="-122"/>
              </a:rPr>
              <a:t>插件 </a:t>
            </a:r>
            <a:r>
              <a:rPr lang="en-US" altLang="zh-CN" sz="3500" dirty="0">
                <a:latin typeface="微软雅黑" panose="020B0503020204020204" pitchFamily="34" charset="-122"/>
                <a:ea typeface="微软雅黑" panose="020B0503020204020204" pitchFamily="34" charset="-122"/>
              </a:rPr>
              <a:t>(.NET interactive)</a:t>
            </a:r>
            <a:endParaRPr lang="en-US" altLang="zh-CN" sz="2800" dirty="0">
              <a:latin typeface="微软雅黑" panose="020B0503020204020204" pitchFamily="34" charset="-122"/>
              <a:ea typeface="微软雅黑" panose="020B0503020204020204" pitchFamily="34" charset="-122"/>
            </a:endParaRPr>
          </a:p>
          <a:p>
            <a:pPr lvl="2"/>
            <a:r>
              <a:rPr lang="en-US" altLang="zh-CN" sz="2400" dirty="0">
                <a:latin typeface="微软雅黑" panose="020B0503020204020204" pitchFamily="34" charset="-122"/>
                <a:ea typeface="微软雅黑" panose="020B0503020204020204" pitchFamily="34" charset="-122"/>
              </a:rPr>
              <a:t>Semantic-Kernel Samples </a:t>
            </a:r>
            <a:r>
              <a:rPr lang="zh-CN" altLang="en-US" sz="2400" dirty="0">
                <a:latin typeface="微软雅黑" panose="020B0503020204020204" pitchFamily="34" charset="-122"/>
                <a:ea typeface="微软雅黑" panose="020B0503020204020204" pitchFamily="34" charset="-122"/>
              </a:rPr>
              <a:t>运行</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改参数</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、学习过程</a:t>
            </a:r>
            <a:endParaRPr lang="en-US" altLang="zh-CN" sz="2400" dirty="0">
              <a:latin typeface="微软雅黑" panose="020B0503020204020204" pitchFamily="34" charset="-122"/>
              <a:ea typeface="微软雅黑" panose="020B0503020204020204" pitchFamily="34" charset="-122"/>
            </a:endParaRPr>
          </a:p>
          <a:p>
            <a:pPr lvl="2"/>
            <a:r>
              <a:rPr lang="en-US" sz="2400" dirty="0" err="1">
                <a:latin typeface="微软雅黑" panose="020B0503020204020204" pitchFamily="34" charset="-122"/>
                <a:ea typeface="微软雅黑" panose="020B0503020204020204" pitchFamily="34" charset="-122"/>
                <a:hlinkClick r:id="rId3"/>
              </a:rPr>
              <a:t>AwesomeYuer</a:t>
            </a:r>
            <a:r>
              <a:rPr lang="en-US" sz="2400" dirty="0">
                <a:latin typeface="微软雅黑" panose="020B0503020204020204" pitchFamily="34" charset="-122"/>
                <a:ea typeface="微软雅黑" panose="020B0503020204020204" pitchFamily="34" charset="-122"/>
                <a:hlinkClick r:id="rId3"/>
              </a:rPr>
              <a:t>/semantic-kernel-self-learning-notebooks (github.com)</a:t>
            </a:r>
            <a:endParaRPr lang="en-US" sz="2400" dirty="0">
              <a:latin typeface="微软雅黑" panose="020B0503020204020204" pitchFamily="34" charset="-122"/>
              <a:ea typeface="微软雅黑" panose="020B0503020204020204" pitchFamily="34" charset="-122"/>
            </a:endParaRPr>
          </a:p>
          <a:p>
            <a:r>
              <a:rPr lang="en-US" altLang="zh-CN" sz="3200" dirty="0" err="1">
                <a:latin typeface="微软雅黑" panose="020B0503020204020204" pitchFamily="34" charset="-122"/>
                <a:ea typeface="微软雅黑" panose="020B0503020204020204" pitchFamily="34" charset="-122"/>
              </a:rPr>
              <a:t>VSCode</a:t>
            </a:r>
            <a:r>
              <a:rPr lang="en-US" altLang="zh-CN" sz="3200" dirty="0">
                <a:latin typeface="微软雅黑" panose="020B0503020204020204" pitchFamily="34" charset="-122"/>
                <a:ea typeface="微软雅黑" panose="020B0503020204020204" pitchFamily="34" charset="-122"/>
              </a:rPr>
              <a:t> + Rest-Client</a:t>
            </a:r>
            <a:r>
              <a:rPr lang="zh-CN" altLang="en-US" sz="3200" dirty="0">
                <a:latin typeface="微软雅黑" panose="020B0503020204020204" pitchFamily="34" charset="-122"/>
                <a:ea typeface="微软雅黑" panose="020B0503020204020204" pitchFamily="34" charset="-122"/>
              </a:rPr>
              <a:t>插件</a:t>
            </a:r>
            <a:endParaRPr lang="en-US" altLang="zh-CN" sz="3200" dirty="0">
              <a:latin typeface="微软雅黑" panose="020B0503020204020204" pitchFamily="34" charset="-122"/>
              <a:ea typeface="微软雅黑" panose="020B0503020204020204" pitchFamily="34" charset="-122"/>
            </a:endParaRPr>
          </a:p>
          <a:p>
            <a:pPr lvl="1"/>
            <a:r>
              <a:rPr lang="en-US" altLang="zh-CN" sz="2800" dirty="0" err="1">
                <a:latin typeface="微软雅黑" panose="020B0503020204020204" pitchFamily="34" charset="-122"/>
                <a:ea typeface="微软雅黑" panose="020B0503020204020204" pitchFamily="34" charset="-122"/>
              </a:rPr>
              <a:t>Github</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版本化保存 </a:t>
            </a:r>
            <a:r>
              <a:rPr lang="en-US" altLang="zh-CN" sz="2800" dirty="0">
                <a:latin typeface="微软雅黑" panose="020B0503020204020204" pitchFamily="34" charset="-122"/>
                <a:ea typeface="微软雅黑" panose="020B0503020204020204" pitchFamily="34" charset="-122"/>
              </a:rPr>
              <a:t>.Http</a:t>
            </a:r>
            <a:r>
              <a:rPr lang="zh-CN" altLang="en-US" sz="2800" dirty="0">
                <a:latin typeface="微软雅黑" panose="020B0503020204020204" pitchFamily="34" charset="-122"/>
                <a:ea typeface="微软雅黑" panose="020B0503020204020204" pitchFamily="34" charset="-122"/>
              </a:rPr>
              <a:t> 文件，不用写程序，验证 </a:t>
            </a:r>
            <a:r>
              <a:rPr lang="en-US" altLang="zh-CN" sz="2800" dirty="0" err="1">
                <a:latin typeface="微软雅黑" panose="020B0503020204020204" pitchFamily="34" charset="-122"/>
                <a:ea typeface="微软雅黑" panose="020B0503020204020204" pitchFamily="34" charset="-122"/>
              </a:rPr>
              <a:t>WebApi</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接口，</a:t>
            </a:r>
            <a:r>
              <a:rPr lang="en-US" altLang="zh-CN" sz="2800" dirty="0">
                <a:latin typeface="微软雅黑" panose="020B0503020204020204" pitchFamily="34" charset="-122"/>
                <a:ea typeface="微软雅黑" panose="020B0503020204020204" pitchFamily="34" charset="-122"/>
              </a:rPr>
              <a:t>postman</a:t>
            </a:r>
            <a:r>
              <a:rPr lang="zh-CN" altLang="en-US" sz="2800" dirty="0">
                <a:latin typeface="微软雅黑" panose="020B0503020204020204" pitchFamily="34" charset="-122"/>
                <a:ea typeface="微软雅黑" panose="020B0503020204020204" pitchFamily="34" charset="-122"/>
              </a:rPr>
              <a:t>无法简单漫游保存参数配置</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用于创建 </a:t>
            </a:r>
            <a:r>
              <a:rPr lang="en-US" altLang="zh-CN" sz="2800" dirty="0" err="1">
                <a:latin typeface="微软雅黑" panose="020B0503020204020204" pitchFamily="34" charset="-122"/>
                <a:ea typeface="微软雅黑" panose="020B0503020204020204" pitchFamily="34" charset="-122"/>
              </a:rPr>
              <a:t>Qdrant</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数据集，</a:t>
            </a:r>
            <a:r>
              <a:rPr lang="en-US" altLang="zh-CN" sz="2800" dirty="0">
                <a:latin typeface="微软雅黑" panose="020B0503020204020204" pitchFamily="34" charset="-122"/>
                <a:ea typeface="微软雅黑" panose="020B0503020204020204" pitchFamily="34" charset="-122"/>
              </a:rPr>
              <a:t>OpenAI </a:t>
            </a:r>
            <a:r>
              <a:rPr lang="zh-CN" altLang="en-US" sz="2800" dirty="0">
                <a:latin typeface="微软雅黑" panose="020B0503020204020204" pitchFamily="34" charset="-122"/>
                <a:ea typeface="微软雅黑" panose="020B0503020204020204" pitchFamily="34" charset="-122"/>
              </a:rPr>
              <a:t>接口验证</a:t>
            </a:r>
            <a:endParaRPr lang="en-US" sz="2800" dirty="0">
              <a:latin typeface="微软雅黑" panose="020B0503020204020204" pitchFamily="34" charset="-122"/>
              <a:ea typeface="微软雅黑" panose="020B0503020204020204" pitchFamily="34" charset="-122"/>
            </a:endParaRPr>
          </a:p>
          <a:p>
            <a:r>
              <a:rPr lang="en-US" altLang="zh-CN" sz="3200" dirty="0">
                <a:latin typeface="微软雅黑" panose="020B0503020204020204" pitchFamily="34" charset="-122"/>
                <a:ea typeface="微软雅黑" panose="020B0503020204020204" pitchFamily="34" charset="-122"/>
              </a:rPr>
              <a:t>Fiddler</a:t>
            </a:r>
          </a:p>
          <a:p>
            <a:pPr lvl="1"/>
            <a:r>
              <a:rPr lang="zh-CN" altLang="en-US" sz="2800" dirty="0">
                <a:latin typeface="微软雅黑" panose="020B0503020204020204" pitchFamily="34" charset="-122"/>
                <a:ea typeface="微软雅黑" panose="020B0503020204020204" pitchFamily="34" charset="-122"/>
              </a:rPr>
              <a:t>排错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429</a:t>
            </a:r>
            <a:r>
              <a:rPr lang="zh-CN" altLang="en-US" sz="2800" dirty="0">
                <a:latin typeface="微软雅黑" panose="020B0503020204020204" pitchFamily="34" charset="-122"/>
                <a:ea typeface="微软雅黑" panose="020B0503020204020204" pitchFamily="34" charset="-122"/>
              </a:rPr>
              <a:t>，降速访问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，最终改用 </a:t>
            </a:r>
            <a:r>
              <a:rPr lang="en-US" altLang="zh-CN" sz="2800" dirty="0">
                <a:latin typeface="微软雅黑" panose="020B0503020204020204" pitchFamily="34" charset="-122"/>
                <a:ea typeface="微软雅黑" panose="020B0503020204020204" pitchFamily="34" charset="-122"/>
              </a:rPr>
              <a:t>AOAI ,</a:t>
            </a:r>
            <a:r>
              <a:rPr lang="zh-CN" altLang="en-US" sz="2800" dirty="0">
                <a:latin typeface="微软雅黑" panose="020B0503020204020204" pitchFamily="34" charset="-122"/>
                <a:ea typeface="微软雅黑" panose="020B0503020204020204" pitchFamily="34" charset="-122"/>
              </a:rPr>
              <a:t> 至少不彻底封杀帐号？</a:t>
            </a:r>
            <a:endParaRPr lang="en-US" altLang="zh-CN" sz="2800" dirty="0">
              <a:latin typeface="微软雅黑" panose="020B0503020204020204" pitchFamily="34" charset="-122"/>
              <a:ea typeface="微软雅黑" panose="020B0503020204020204" pitchFamily="34" charset="-122"/>
            </a:endParaRPr>
          </a:p>
          <a:p>
            <a:pPr lvl="1"/>
            <a:r>
              <a:rPr lang="zh-CN" altLang="en-US" sz="2800" dirty="0">
                <a:latin typeface="微软雅黑" panose="020B0503020204020204" pitchFamily="34" charset="-122"/>
                <a:ea typeface="微软雅黑" panose="020B0503020204020204" pitchFamily="34" charset="-122"/>
              </a:rPr>
              <a:t>由于 </a:t>
            </a:r>
            <a:r>
              <a:rPr lang="en-US" altLang="zh-CN" sz="2800" dirty="0">
                <a:latin typeface="微软雅黑" panose="020B0503020204020204" pitchFamily="34" charset="-122"/>
                <a:ea typeface="微软雅黑" panose="020B0503020204020204" pitchFamily="34" charset="-122"/>
              </a:rPr>
              <a:t>SK </a:t>
            </a:r>
            <a:r>
              <a:rPr lang="zh-CN" altLang="en-US" sz="2800" dirty="0">
                <a:latin typeface="微软雅黑" panose="020B0503020204020204" pitchFamily="34" charset="-122"/>
                <a:ea typeface="微软雅黑" panose="020B0503020204020204" pitchFamily="34" charset="-122"/>
              </a:rPr>
              <a:t>自动 </a:t>
            </a:r>
            <a:r>
              <a:rPr lang="en-US" altLang="zh-CN" sz="2800" dirty="0">
                <a:latin typeface="微软雅黑" panose="020B0503020204020204" pitchFamily="34" charset="-122"/>
                <a:ea typeface="微软雅黑" panose="020B0503020204020204" pitchFamily="34" charset="-122"/>
              </a:rPr>
              <a:t>retry </a:t>
            </a:r>
            <a:r>
              <a:rPr lang="zh-CN" altLang="en-US" sz="2800" dirty="0">
                <a:latin typeface="微软雅黑" panose="020B0503020204020204" pitchFamily="34" charset="-122"/>
                <a:ea typeface="微软雅黑" panose="020B0503020204020204" pitchFamily="34" charset="-122"/>
              </a:rPr>
              <a:t>频繁调用 </a:t>
            </a:r>
            <a:r>
              <a:rPr lang="en-US" altLang="zh-CN" sz="2800" dirty="0">
                <a:latin typeface="微软雅黑" panose="020B0503020204020204" pitchFamily="34" charset="-122"/>
                <a:ea typeface="微软雅黑" panose="020B0503020204020204" pitchFamily="34" charset="-122"/>
              </a:rPr>
              <a:t>OpenAI</a:t>
            </a:r>
            <a:r>
              <a:rPr lang="zh-CN" altLang="en-US" sz="2800" dirty="0">
                <a:latin typeface="微软雅黑" panose="020B0503020204020204" pitchFamily="34" charset="-122"/>
                <a:ea typeface="微软雅黑" panose="020B0503020204020204" pitchFamily="34" charset="-122"/>
              </a:rPr>
              <a:t>，玩废一个帐号</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330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8B4B3-219C-34AA-6C39-5F7D110BDFE7}"/>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实操演示</a:t>
            </a:r>
            <a:endParaRPr lang="en-US"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1E2A65A5-6F84-DD79-2436-5561A26A5EC7}"/>
              </a:ext>
            </a:extLst>
          </p:cNvPr>
          <p:cNvSpPr>
            <a:spLocks noGrp="1"/>
          </p:cNvSpPr>
          <p:nvPr>
            <p:ph idx="1"/>
          </p:nvPr>
        </p:nvSpPr>
        <p:spPr/>
        <p:txBody>
          <a:bodyPr>
            <a:normAutofit fontScale="70000" lnSpcReduction="20000"/>
          </a:bodyPr>
          <a:lstStyle/>
          <a:p>
            <a:r>
              <a:rPr lang="en-US" altLang="zh-CN" sz="3500" dirty="0">
                <a:latin typeface="微软雅黑" panose="020B0503020204020204" pitchFamily="34" charset="-122"/>
                <a:ea typeface="微软雅黑" panose="020B0503020204020204" pitchFamily="34" charset="-122"/>
              </a:rPr>
              <a:t>Benchmark </a:t>
            </a:r>
            <a:r>
              <a:rPr lang="en-US" altLang="zh-CN" sz="3500" dirty="0" err="1">
                <a:latin typeface="微软雅黑" panose="020B0503020204020204" pitchFamily="34" charset="-122"/>
                <a:ea typeface="微软雅黑" panose="020B0503020204020204" pitchFamily="34" charset="-122"/>
              </a:rPr>
              <a:t>dotNet</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单元性能测试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WebApi</a:t>
            </a:r>
            <a:r>
              <a:rPr lang="en-US" altLang="zh-CN" sz="3500" dirty="0">
                <a:latin typeface="微软雅黑" panose="020B0503020204020204" pitchFamily="34" charset="-122"/>
                <a:ea typeface="微软雅黑" panose="020B0503020204020204" pitchFamily="34" charset="-122"/>
              </a:rPr>
              <a:t> Benchmark </a:t>
            </a:r>
            <a:r>
              <a:rPr lang="zh-CN" altLang="en-US" sz="3500" dirty="0">
                <a:latin typeface="微软雅黑" panose="020B0503020204020204" pitchFamily="34" charset="-122"/>
                <a:ea typeface="微软雅黑" panose="020B0503020204020204" pitchFamily="34" charset="-122"/>
              </a:rPr>
              <a:t>压力测试</a:t>
            </a:r>
            <a:endParaRPr lang="en-US" altLang="zh-CN" sz="3500" dirty="0">
              <a:latin typeface="微软雅黑" panose="020B0503020204020204" pitchFamily="34" charset="-122"/>
              <a:ea typeface="微软雅黑" panose="020B0503020204020204" pitchFamily="34" charset="-122"/>
            </a:endParaRPr>
          </a:p>
          <a:p>
            <a:r>
              <a:rPr lang="en-US" altLang="zh-CN" sz="3500" dirty="0" err="1">
                <a:latin typeface="微软雅黑" panose="020B0503020204020204" pitchFamily="34" charset="-122"/>
                <a:ea typeface="微软雅黑" panose="020B0503020204020204" pitchFamily="34" charset="-122"/>
              </a:rPr>
              <a:t>NodeJs</a:t>
            </a:r>
            <a:r>
              <a:rPr lang="en-US" altLang="zh-CN" sz="3500" dirty="0">
                <a:latin typeface="微软雅黑" panose="020B0503020204020204" pitchFamily="34" charset="-122"/>
                <a:ea typeface="微软雅黑" panose="020B0503020204020204" pitchFamily="34" charset="-122"/>
              </a:rPr>
              <a:t> APP + </a:t>
            </a:r>
            <a:r>
              <a:rPr lang="en-US" altLang="zh-CN" sz="3500" dirty="0" err="1">
                <a:latin typeface="微软雅黑" panose="020B0503020204020204" pitchFamily="34" charset="-122"/>
                <a:ea typeface="微软雅黑" panose="020B0503020204020204" pitchFamily="34" charset="-122"/>
              </a:rPr>
              <a:t>Supabase</a:t>
            </a:r>
            <a:r>
              <a:rPr lang="en-US" altLang="zh-CN" sz="3500" dirty="0">
                <a:latin typeface="微软雅黑" panose="020B0503020204020204" pitchFamily="34" charset="-122"/>
                <a:ea typeface="微软雅黑" panose="020B0503020204020204" pitchFamily="34" charset="-122"/>
              </a:rPr>
              <a:t> + </a:t>
            </a:r>
            <a:r>
              <a:rPr lang="en-US" altLang="zh-CN" sz="3500" dirty="0" err="1">
                <a:latin typeface="微软雅黑" panose="020B0503020204020204" pitchFamily="34" charset="-122"/>
                <a:ea typeface="微软雅黑" panose="020B0503020204020204" pitchFamily="34" charset="-122"/>
              </a:rPr>
              <a:t>PgVector</a:t>
            </a:r>
            <a:r>
              <a:rPr lang="en-US" altLang="zh-CN" sz="3500" dirty="0">
                <a:latin typeface="微软雅黑" panose="020B0503020204020204" pitchFamily="34" charset="-122"/>
                <a:ea typeface="微软雅黑" panose="020B0503020204020204" pitchFamily="34" charset="-122"/>
              </a:rPr>
              <a:t> </a:t>
            </a:r>
            <a:r>
              <a:rPr lang="zh-CN" altLang="en-US" sz="3500" dirty="0">
                <a:latin typeface="微软雅黑" panose="020B0503020204020204" pitchFamily="34" charset="-122"/>
                <a:ea typeface="微软雅黑" panose="020B0503020204020204" pitchFamily="34" charset="-122"/>
              </a:rPr>
              <a:t>样例运行</a:t>
            </a:r>
            <a:endParaRPr lang="en-US" altLang="zh-CN" sz="3500" dirty="0">
              <a:latin typeface="微软雅黑" panose="020B0503020204020204" pitchFamily="34" charset="-122"/>
              <a:ea typeface="微软雅黑" panose="020B0503020204020204" pitchFamily="34" charset="-122"/>
            </a:endParaRPr>
          </a:p>
          <a:p>
            <a:pPr lvl="1"/>
            <a:r>
              <a:rPr lang="en-US" sz="2800" dirty="0" err="1">
                <a:latin typeface="微软雅黑" panose="020B0503020204020204" pitchFamily="34" charset="-122"/>
                <a:ea typeface="微软雅黑" panose="020B0503020204020204" pitchFamily="34" charset="-122"/>
                <a:hlinkClick r:id="rId2"/>
              </a:rPr>
              <a:t>AwesomeYuer</a:t>
            </a:r>
            <a:r>
              <a:rPr lang="en-US" sz="2800" dirty="0">
                <a:latin typeface="微软雅黑" panose="020B0503020204020204" pitchFamily="34" charset="-122"/>
                <a:ea typeface="微软雅黑" panose="020B0503020204020204" pitchFamily="34" charset="-122"/>
                <a:hlinkClick r:id="rId2"/>
              </a:rPr>
              <a:t>/gpt3.5-turbo-pgvector: </a:t>
            </a:r>
            <a:r>
              <a:rPr lang="en-US" sz="2800" dirty="0" err="1">
                <a:latin typeface="微软雅黑" panose="020B0503020204020204" pitchFamily="34" charset="-122"/>
                <a:ea typeface="微软雅黑" panose="020B0503020204020204" pitchFamily="34" charset="-122"/>
                <a:hlinkClick r:id="rId2"/>
              </a:rPr>
              <a:t>ChatGTP</a:t>
            </a:r>
            <a:r>
              <a:rPr lang="en-US" sz="2800" dirty="0">
                <a:latin typeface="微软雅黑" panose="020B0503020204020204" pitchFamily="34" charset="-122"/>
                <a:ea typeface="微软雅黑" panose="020B0503020204020204" pitchFamily="34" charset="-122"/>
                <a:hlinkClick r:id="rId2"/>
              </a:rPr>
              <a:t> (gpt3.5-turbo) starter app (github.com)</a:t>
            </a:r>
            <a:endParaRPr lang="en-US" sz="2800" dirty="0">
              <a:latin typeface="微软雅黑" panose="020B0503020204020204" pitchFamily="34" charset="-122"/>
              <a:ea typeface="微软雅黑" panose="020B0503020204020204" pitchFamily="34" charset="-122"/>
            </a:endParaRPr>
          </a:p>
          <a:p>
            <a:r>
              <a:rPr lang="zh-CN" altLang="en-US" sz="3500" dirty="0">
                <a:latin typeface="微软雅黑" panose="020B0503020204020204" pitchFamily="34" charset="-122"/>
                <a:ea typeface="微软雅黑" panose="020B0503020204020204" pitchFamily="34" charset="-122"/>
              </a:rPr>
              <a:t>手册</a:t>
            </a:r>
            <a:endParaRPr lang="en-US" altLang="zh-CN" sz="35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3"/>
              </a:rPr>
              <a:t>VectorDataBases.Performance/manual.md at master · </a:t>
            </a:r>
            <a:r>
              <a:rPr lang="en-US" sz="2800" dirty="0" err="1">
                <a:latin typeface="微软雅黑" panose="020B0503020204020204" pitchFamily="34" charset="-122"/>
                <a:ea typeface="微软雅黑" panose="020B0503020204020204" pitchFamily="34" charset="-122"/>
                <a:hlinkClick r:id="rId3"/>
              </a:rPr>
              <a:t>AwesomeYuer</a:t>
            </a:r>
            <a:r>
              <a:rPr lang="en-US" sz="2800" dirty="0">
                <a:latin typeface="微软雅黑" panose="020B0503020204020204" pitchFamily="34" charset="-122"/>
                <a:ea typeface="微软雅黑" panose="020B0503020204020204" pitchFamily="34" charset="-122"/>
                <a:hlinkClick r:id="rId3"/>
              </a:rPr>
              <a:t>/</a:t>
            </a:r>
            <a:r>
              <a:rPr lang="en-US" sz="2800" dirty="0" err="1">
                <a:latin typeface="微软雅黑" panose="020B0503020204020204" pitchFamily="34" charset="-122"/>
                <a:ea typeface="微软雅黑" panose="020B0503020204020204" pitchFamily="34" charset="-122"/>
                <a:hlinkClick r:id="rId3"/>
              </a:rPr>
              <a:t>VectorDataBases.Performance</a:t>
            </a:r>
            <a:r>
              <a:rPr lang="en-US" sz="2800" dirty="0">
                <a:latin typeface="微软雅黑" panose="020B0503020204020204" pitchFamily="34" charset="-122"/>
                <a:ea typeface="微软雅黑" panose="020B0503020204020204" pitchFamily="34" charset="-122"/>
                <a:hlinkClick r:id="rId3"/>
              </a:rPr>
              <a:t> (github.com)</a:t>
            </a:r>
            <a:endParaRPr lang="en-US" sz="2800" dirty="0">
              <a:latin typeface="微软雅黑" panose="020B0503020204020204" pitchFamily="34" charset="-122"/>
              <a:ea typeface="微软雅黑" panose="020B0503020204020204" pitchFamily="34" charset="-122"/>
            </a:endParaRPr>
          </a:p>
          <a:p>
            <a:pPr lvl="1"/>
            <a:r>
              <a:rPr lang="en-US" sz="2800" dirty="0">
                <a:latin typeface="微软雅黑" panose="020B0503020204020204" pitchFamily="34" charset="-122"/>
                <a:ea typeface="微软雅黑" panose="020B0503020204020204" pitchFamily="34" charset="-122"/>
                <a:hlinkClick r:id="rId4"/>
              </a:rPr>
              <a:t>VectorDataBases.Performance/readme.md at master · </a:t>
            </a:r>
            <a:r>
              <a:rPr lang="en-US" sz="2800" dirty="0" err="1">
                <a:latin typeface="微软雅黑" panose="020B0503020204020204" pitchFamily="34" charset="-122"/>
                <a:ea typeface="微软雅黑" panose="020B0503020204020204" pitchFamily="34" charset="-122"/>
                <a:hlinkClick r:id="rId4"/>
              </a:rPr>
              <a:t>AwesomeYuer</a:t>
            </a:r>
            <a:r>
              <a:rPr lang="en-US" sz="2800" dirty="0">
                <a:latin typeface="微软雅黑" panose="020B0503020204020204" pitchFamily="34" charset="-122"/>
                <a:ea typeface="微软雅黑" panose="020B0503020204020204" pitchFamily="34" charset="-122"/>
                <a:hlinkClick r:id="rId4"/>
              </a:rPr>
              <a:t>/</a:t>
            </a:r>
            <a:r>
              <a:rPr lang="en-US" sz="2800" dirty="0" err="1">
                <a:latin typeface="微软雅黑" panose="020B0503020204020204" pitchFamily="34" charset="-122"/>
                <a:ea typeface="微软雅黑" panose="020B0503020204020204" pitchFamily="34" charset="-122"/>
                <a:hlinkClick r:id="rId4"/>
              </a:rPr>
              <a:t>VectorDataBases.Performance</a:t>
            </a:r>
            <a:r>
              <a:rPr lang="en-US" sz="2800" dirty="0">
                <a:latin typeface="微软雅黑" panose="020B0503020204020204" pitchFamily="34" charset="-122"/>
                <a:ea typeface="微软雅黑" panose="020B0503020204020204" pitchFamily="34" charset="-122"/>
                <a:hlinkClick r:id="rId4"/>
              </a:rPr>
              <a:t> (github.com)</a:t>
            </a:r>
            <a:endParaRPr lang="en-US" altLang="zh-CN" sz="2800"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17795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2CF8D-18FB-5E76-F8E3-D39D4CC9F5EB}"/>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探讨分布式数据库分库分表挑战</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2A5153BA-D37F-844F-773E-08E8EDD78739}"/>
              </a:ext>
            </a:extLst>
          </p:cNvPr>
          <p:cNvSpPr>
            <a:spLocks noGrp="1"/>
          </p:cNvSpPr>
          <p:nvPr>
            <p:ph idx="1"/>
          </p:nvPr>
        </p:nvSpPr>
        <p:spPr/>
        <p:txBody>
          <a:bodyPr>
            <a:normAutofit fontScale="77500" lnSpcReduction="20000"/>
          </a:bodyPr>
          <a:lstStyle/>
          <a:p>
            <a:r>
              <a:rPr lang="zh-CN" altLang="en-US" dirty="0">
                <a:latin typeface="微软雅黑" panose="020B0503020204020204" pitchFamily="34" charset="-122"/>
                <a:ea typeface="微软雅黑" panose="020B0503020204020204" pitchFamily="34" charset="-122"/>
              </a:rPr>
              <a:t>分区键选择</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任意查询</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使用任意字段条件</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排序分页</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分区内一次排序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全局二次排序</a:t>
            </a:r>
            <a:endParaRPr lang="en-US" altLang="zh-CN" dirty="0">
              <a:latin typeface="微软雅黑" panose="020B0503020204020204" pitchFamily="34" charset="-122"/>
              <a:ea typeface="微软雅黑" panose="020B0503020204020204" pitchFamily="34" charset="-122"/>
            </a:endParaRPr>
          </a:p>
          <a:p>
            <a:pPr lvl="1"/>
            <a:r>
              <a:rPr lang="zh-CN" altLang="en-US" dirty="0">
                <a:latin typeface="微软雅黑" panose="020B0503020204020204" pitchFamily="34" charset="-122"/>
                <a:ea typeface="微软雅黑" panose="020B0503020204020204" pitchFamily="34" charset="-122"/>
              </a:rPr>
              <a:t>各种方法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全局查询法：需要更多的在数据全局中间件二次分页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禁止跳页查询法：牺牲功能禁止跳页</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允许数据精度损失查询法</a:t>
            </a:r>
            <a:endParaRPr lang="en-US" altLang="zh-CN" dirty="0">
              <a:latin typeface="微软雅黑" panose="020B0503020204020204" pitchFamily="34" charset="-122"/>
              <a:ea typeface="微软雅黑" panose="020B0503020204020204" pitchFamily="34" charset="-122"/>
            </a:endParaRPr>
          </a:p>
          <a:p>
            <a:pPr lvl="2"/>
            <a:r>
              <a:rPr lang="zh-CN" altLang="en-US" dirty="0">
                <a:latin typeface="微软雅黑" panose="020B0503020204020204" pitchFamily="34" charset="-122"/>
                <a:ea typeface="微软雅黑" panose="020B0503020204020204" pitchFamily="34" charset="-122"/>
              </a:rPr>
              <a:t>二次查询法</a:t>
            </a:r>
            <a:endParaRPr lang="en-US" altLang="zh-CN" dirty="0">
              <a:latin typeface="微软雅黑" panose="020B0503020204020204" pitchFamily="34" charset="-122"/>
              <a:ea typeface="微软雅黑" panose="020B0503020204020204" pitchFamily="34" charset="-122"/>
            </a:endParaRPr>
          </a:p>
          <a:p>
            <a:r>
              <a:rPr lang="zh-CN" altLang="en-US" b="1" i="0" dirty="0">
                <a:solidFill>
                  <a:srgbClr val="595959"/>
                </a:solidFill>
                <a:effectLst/>
                <a:latin typeface="微软雅黑" panose="020B0503020204020204" pitchFamily="34" charset="-122"/>
                <a:ea typeface="微软雅黑" panose="020B0503020204020204" pitchFamily="34" charset="-122"/>
              </a:rPr>
              <a:t>部分人“偏见”</a:t>
            </a:r>
            <a:r>
              <a:rPr lang="zh-CN" altLang="en-US" b="1" dirty="0">
                <a:solidFill>
                  <a:srgbClr val="595959"/>
                </a:solidFill>
                <a:latin typeface="微软雅黑" panose="020B0503020204020204" pitchFamily="34" charset="-122"/>
                <a:ea typeface="微软雅黑" panose="020B0503020204020204" pitchFamily="34" charset="-122"/>
                <a:sym typeface="Wingdings" panose="05000000000000000000" pitchFamily="2" charset="2"/>
              </a:rPr>
              <a:t>（我就是部分人）</a:t>
            </a:r>
            <a:endParaRPr lang="en-US" altLang="zh-CN" b="1" i="0" dirty="0">
              <a:solidFill>
                <a:srgbClr val="595959"/>
              </a:solidFill>
              <a:effectLst/>
              <a:latin typeface="微软雅黑" panose="020B0503020204020204" pitchFamily="34" charset="-122"/>
              <a:ea typeface="微软雅黑" panose="020B0503020204020204" pitchFamily="34" charset="-122"/>
            </a:endParaRPr>
          </a:p>
          <a:p>
            <a:pPr lvl="1"/>
            <a:r>
              <a:rPr lang="zh-CN" altLang="en-US" b="1" i="0" dirty="0">
                <a:solidFill>
                  <a:srgbClr val="595959"/>
                </a:solidFill>
                <a:effectLst/>
                <a:latin typeface="微软雅黑" panose="020B0503020204020204" pitchFamily="34" charset="-122"/>
                <a:ea typeface="微软雅黑" panose="020B0503020204020204" pitchFamily="34" charset="-122"/>
              </a:rPr>
              <a:t>分布式数据库的核心</a:t>
            </a:r>
            <a:r>
              <a:rPr lang="en-US" altLang="zh-CN" b="1" i="0" dirty="0">
                <a:solidFill>
                  <a:srgbClr val="FF0000"/>
                </a:solidFill>
                <a:effectLst/>
                <a:latin typeface="微软雅黑" panose="020B0503020204020204" pitchFamily="34" charset="-122"/>
                <a:ea typeface="微软雅黑" panose="020B0503020204020204" pitchFamily="34" charset="-122"/>
              </a:rPr>
              <a:t>Trade Off </a:t>
            </a:r>
            <a:r>
              <a:rPr lang="zh-CN" altLang="en-US" b="1" i="0" dirty="0">
                <a:solidFill>
                  <a:srgbClr val="595959"/>
                </a:solidFill>
                <a:effectLst/>
                <a:latin typeface="微软雅黑" panose="020B0503020204020204" pitchFamily="34" charset="-122"/>
                <a:ea typeface="微软雅黑" panose="020B0503020204020204" pitchFamily="34" charset="-122"/>
              </a:rPr>
              <a:t>可以概括为：“以质换量”：牺牲功能、局部性能、复杂度、可靠性，换取更大的数据容量与请求吞吐量。</a:t>
            </a:r>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593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E296E-4C2C-0E5A-8264-E1A3A446EFB9}"/>
              </a:ext>
            </a:extLst>
          </p:cNvPr>
          <p:cNvSpPr>
            <a:spLocks noGrp="1"/>
          </p:cNvSpPr>
          <p:nvPr>
            <p:ph type="title"/>
          </p:nvPr>
        </p:nvSpPr>
        <p:spPr>
          <a:xfrm>
            <a:off x="768531" y="0"/>
            <a:ext cx="10515600" cy="783771"/>
          </a:xfrm>
        </p:spPr>
        <p:txBody>
          <a:bodyPr>
            <a:normAutofit/>
          </a:bodyPr>
          <a:lstStyle/>
          <a:p>
            <a:r>
              <a:rPr lang="zh-CN" altLang="en-US" sz="3600" b="1" dirty="0">
                <a:latin typeface="微软雅黑" panose="020B0503020204020204" pitchFamily="34" charset="-122"/>
                <a:ea typeface="微软雅黑" panose="020B0503020204020204" pitchFamily="34" charset="-122"/>
              </a:rPr>
              <a:t>向量</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数据库</a:t>
            </a:r>
            <a:r>
              <a:rPr lang="en-US" altLang="zh-CN" sz="3600" b="1" dirty="0">
                <a:latin typeface="微软雅黑" panose="020B0503020204020204" pitchFamily="34" charset="-122"/>
                <a:ea typeface="微软雅黑" panose="020B0503020204020204" pitchFamily="34" charset="-122"/>
              </a:rPr>
              <a:t>)</a:t>
            </a:r>
            <a:r>
              <a:rPr lang="zh-CN" altLang="en-US" sz="3600" b="1" dirty="0">
                <a:latin typeface="微软雅黑" panose="020B0503020204020204" pitchFamily="34" charset="-122"/>
                <a:ea typeface="微软雅黑" panose="020B0503020204020204" pitchFamily="34" charset="-122"/>
              </a:rPr>
              <a:t>索引</a:t>
            </a:r>
            <a:r>
              <a:rPr lang="zh-CN" altLang="en-US" sz="1600" b="1" dirty="0">
                <a:solidFill>
                  <a:srgbClr val="FF0000"/>
                </a:solidFill>
                <a:highlight>
                  <a:srgbClr val="FFFF00"/>
                </a:highlight>
                <a:latin typeface="微软雅黑" panose="020B0503020204020204" pitchFamily="34" charset="-122"/>
                <a:ea typeface="微软雅黑" panose="020B0503020204020204" pitchFamily="34" charset="-122"/>
              </a:rPr>
              <a:t>（对个人而言属于科学不是科技，略懂，不够严谨专业）</a:t>
            </a:r>
            <a:endParaRPr lang="en-US" sz="1600" b="1" dirty="0">
              <a:solidFill>
                <a:srgbClr val="FF0000"/>
              </a:solidFill>
              <a:highlight>
                <a:srgbClr val="FFFF00"/>
              </a:highlight>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C843EC9-2C5F-D533-1BC2-292772A13F64}"/>
              </a:ext>
            </a:extLst>
          </p:cNvPr>
          <p:cNvSpPr>
            <a:spLocks noGrp="1"/>
          </p:cNvSpPr>
          <p:nvPr>
            <p:ph idx="1"/>
          </p:nvPr>
        </p:nvSpPr>
        <p:spPr>
          <a:xfrm>
            <a:off x="191589" y="609600"/>
            <a:ext cx="11739154" cy="6248400"/>
          </a:xfrm>
        </p:spPr>
        <p:txBody>
          <a:bodyPr>
            <a:normAutofit fontScale="40000" lnSpcReduction="20000"/>
          </a:bodyPr>
          <a:lstStyle/>
          <a:p>
            <a:r>
              <a:rPr lang="zh-CN" altLang="en-US" sz="3500" b="1" dirty="0">
                <a:solidFill>
                  <a:srgbClr val="FF0000"/>
                </a:solidFill>
                <a:highlight>
                  <a:srgbClr val="FFFF00"/>
                </a:highlight>
                <a:latin typeface="微软雅黑" panose="020B0503020204020204" pitchFamily="34" charset="-122"/>
                <a:ea typeface="微软雅黑" panose="020B0503020204020204" pitchFamily="34" charset="-122"/>
              </a:rPr>
              <a:t>性能依旧是永恒的目的</a:t>
            </a:r>
          </a:p>
          <a:p>
            <a:r>
              <a:rPr lang="zh-CN" altLang="en-US" sz="2500" b="1" dirty="0">
                <a:latin typeface="微软雅黑" panose="020B0503020204020204" pitchFamily="34" charset="-122"/>
                <a:ea typeface="微软雅黑" panose="020B0503020204020204" pitchFamily="34" charset="-122"/>
              </a:rPr>
              <a:t>基于平面索引</a:t>
            </a:r>
            <a:r>
              <a:rPr lang="en-US" altLang="zh-CN" sz="2500" b="1" dirty="0">
                <a:latin typeface="微软雅黑" panose="020B0503020204020204" pitchFamily="34" charset="-122"/>
                <a:ea typeface="微软雅黑" panose="020B0503020204020204" pitchFamily="34" charset="-122"/>
              </a:rPr>
              <a:t>/Flat</a:t>
            </a:r>
            <a:r>
              <a:rPr lang="zh-CN" altLang="en-US" sz="2500" b="1" dirty="0">
                <a:latin typeface="微软雅黑" panose="020B0503020204020204" pitchFamily="34" charset="-122"/>
                <a:ea typeface="微软雅黑" panose="020B0503020204020204" pitchFamily="34" charset="-122"/>
              </a:rPr>
              <a:t>文件</a:t>
            </a:r>
            <a:r>
              <a:rPr lang="en-US" altLang="zh-CN" sz="2500" b="1" dirty="0">
                <a:latin typeface="微软雅黑" panose="020B0503020204020204" pitchFamily="34" charset="-122"/>
                <a:ea typeface="微软雅黑" panose="020B0503020204020204" pitchFamily="34" charset="-122"/>
              </a:rPr>
              <a:t>/</a:t>
            </a:r>
            <a:r>
              <a:rPr lang="zh-CN" altLang="en-US" sz="2500" b="1" dirty="0">
                <a:latin typeface="微软雅黑" panose="020B0503020204020204" pitchFamily="34" charset="-122"/>
                <a:ea typeface="微软雅黑" panose="020B0503020204020204" pitchFamily="34" charset="-122"/>
              </a:rPr>
              <a:t>暴力计算</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暴力计算是最简单但复杂度最高的一种方式，存储空间未经划分，这是一种通过将</a:t>
            </a:r>
            <a:r>
              <a:rPr lang="zh-CN" altLang="en-US" sz="2300" b="1" dirty="0">
                <a:highlight>
                  <a:srgbClr val="FFFF00"/>
                </a:highlight>
                <a:latin typeface="微软雅黑" panose="020B0503020204020204" pitchFamily="34" charset="-122"/>
                <a:ea typeface="微软雅黑" panose="020B0503020204020204" pitchFamily="34" charset="-122"/>
              </a:rPr>
              <a:t>每个向量与数据库中的每个其他向量</a:t>
            </a:r>
            <a:r>
              <a:rPr lang="zh-CN" altLang="en-US" sz="2300" b="1" dirty="0">
                <a:latin typeface="微软雅黑" panose="020B0503020204020204" pitchFamily="34" charset="-122"/>
                <a:ea typeface="微软雅黑" panose="020B0503020204020204" pitchFamily="34" charset="-122"/>
              </a:rPr>
              <a:t>进行比较来索引向量的方法</a:t>
            </a:r>
            <a:endParaRPr lang="en-US" altLang="zh-CN" sz="2300" b="1" dirty="0">
              <a:latin typeface="微软雅黑" panose="020B0503020204020204" pitchFamily="34" charset="-122"/>
              <a:ea typeface="微软雅黑" panose="020B0503020204020204" pitchFamily="34" charset="-122"/>
            </a:endParaRPr>
          </a:p>
          <a:p>
            <a:pPr>
              <a:lnSpc>
                <a:spcPct val="100000"/>
              </a:lnSpc>
            </a:pPr>
            <a:r>
              <a:rPr lang="zh-CN" altLang="en-US" sz="2500" b="1" dirty="0">
                <a:latin typeface="微软雅黑" panose="020B0503020204020204" pitchFamily="34" charset="-122"/>
                <a:ea typeface="微软雅黑" panose="020B0503020204020204" pitchFamily="34" charset="-122"/>
              </a:rPr>
              <a:t>基于</a:t>
            </a:r>
            <a:r>
              <a:rPr lang="en-US" altLang="zh-CN" sz="2500" b="1" dirty="0">
                <a:latin typeface="微软雅黑" panose="020B0503020204020204" pitchFamily="34" charset="-122"/>
                <a:ea typeface="微软雅黑" panose="020B0503020204020204" pitchFamily="34" charset="-122"/>
              </a:rPr>
              <a:t>IVF_FLAT</a:t>
            </a:r>
            <a:r>
              <a:rPr lang="zh-CN" altLang="en-US" sz="2500" b="1" dirty="0">
                <a:latin typeface="微软雅黑" panose="020B0503020204020204" pitchFamily="34" charset="-122"/>
                <a:ea typeface="微软雅黑" panose="020B0503020204020204" pitchFamily="34" charset="-122"/>
              </a:rPr>
              <a:t>（</a:t>
            </a:r>
            <a:r>
              <a:rPr lang="zh-CN" altLang="en-US" sz="2500" b="1" dirty="0">
                <a:highlight>
                  <a:srgbClr val="FFFF00"/>
                </a:highlight>
                <a:latin typeface="微软雅黑" panose="020B0503020204020204" pitchFamily="34" charset="-122"/>
                <a:ea typeface="微软雅黑" panose="020B0503020204020204" pitchFamily="34" charset="-122"/>
              </a:rPr>
              <a:t>倒排不是从大到小的意思</a:t>
            </a:r>
            <a:r>
              <a:rPr lang="zh-CN" altLang="en-US" sz="2500" b="1" dirty="0">
                <a:latin typeface="微软雅黑" panose="020B0503020204020204" pitchFamily="34" charset="-122"/>
                <a:ea typeface="微软雅黑" panose="020B0503020204020204" pitchFamily="34" charset="-122"/>
              </a:rPr>
              <a:t>）</a:t>
            </a:r>
          </a:p>
          <a:p>
            <a:pPr lvl="1">
              <a:lnSpc>
                <a:spcPct val="110000"/>
              </a:lnSpc>
            </a:pPr>
            <a:r>
              <a:rPr lang="zh-CN" altLang="en-US" sz="2300" b="1" dirty="0">
                <a:latin typeface="微软雅黑" panose="020B0503020204020204" pitchFamily="34" charset="-122"/>
                <a:ea typeface="微软雅黑" panose="020B0503020204020204" pitchFamily="34" charset="-122"/>
              </a:rPr>
              <a:t>通过</a:t>
            </a:r>
            <a:r>
              <a:rPr lang="zh-CN" altLang="en-US" sz="2300" b="1" dirty="0">
                <a:highlight>
                  <a:srgbClr val="FFFF00"/>
                </a:highlight>
                <a:latin typeface="微软雅黑" panose="020B0503020204020204" pitchFamily="34" charset="-122"/>
                <a:ea typeface="微软雅黑" panose="020B0503020204020204" pitchFamily="34" charset="-122"/>
              </a:rPr>
              <a:t>聚类（</a:t>
            </a:r>
            <a:r>
              <a:rPr lang="en-US" altLang="zh-CN" sz="2300" b="1" dirty="0">
                <a:highlight>
                  <a:srgbClr val="FFFF00"/>
                </a:highlight>
                <a:latin typeface="微软雅黑" panose="020B0503020204020204" pitchFamily="34" charset="-122"/>
                <a:ea typeface="微软雅黑" panose="020B0503020204020204" pitchFamily="34" charset="-122"/>
              </a:rPr>
              <a:t>k-means clustering</a:t>
            </a:r>
            <a:r>
              <a:rPr lang="zh-CN" altLang="en-US"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划分向量存储空间，每个区域找到一个</a:t>
            </a:r>
            <a:r>
              <a:rPr lang="zh-CN" altLang="en-US" sz="2300" b="1" dirty="0">
                <a:highlight>
                  <a:srgbClr val="FFFF00"/>
                </a:highlight>
                <a:latin typeface="微软雅黑" panose="020B0503020204020204" pitchFamily="34" charset="-122"/>
                <a:ea typeface="微软雅黑" panose="020B0503020204020204" pitchFamily="34" charset="-122"/>
              </a:rPr>
              <a:t>质心</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highlight>
                  <a:srgbClr val="FFFF00"/>
                </a:highlight>
                <a:latin typeface="微软雅黑" panose="020B0503020204020204" pitchFamily="34" charset="-122"/>
                <a:ea typeface="微软雅黑" panose="020B0503020204020204" pitchFamily="34" charset="-122"/>
              </a:rPr>
              <a:t>中心点</a:t>
            </a:r>
            <a:r>
              <a:rPr lang="en-US" altLang="zh-CN" sz="2300" b="1" dirty="0">
                <a:highlight>
                  <a:srgbClr val="FFFF00"/>
                </a:highlight>
                <a:latin typeface="微软雅黑" panose="020B0503020204020204" pitchFamily="34" charset="-122"/>
                <a:ea typeface="微软雅黑" panose="020B0503020204020204" pitchFamily="34" charset="-122"/>
              </a:rPr>
              <a:t>)</a:t>
            </a:r>
            <a:r>
              <a:rPr lang="zh-CN" altLang="en-US" sz="2300" b="1" dirty="0">
                <a:latin typeface="微软雅黑" panose="020B0503020204020204" pitchFamily="34" charset="-122"/>
                <a:ea typeface="微软雅黑" panose="020B0503020204020204" pitchFamily="34" charset="-122"/>
              </a:rPr>
              <a:t>，存储每个向量时和每个空间的质心对比距离，归入到距离自己最近的质心所在空间存储</a:t>
            </a:r>
            <a:endParaRPr lang="en-US" altLang="zh-CN" sz="23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latin typeface="微软雅黑" panose="020B0503020204020204" pitchFamily="34" charset="-122"/>
                <a:ea typeface="微软雅黑" panose="020B0503020204020204" pitchFamily="34" charset="-122"/>
              </a:rPr>
              <a:t>索引键就是</a:t>
            </a:r>
            <a:r>
              <a:rPr lang="zh-CN" altLang="en-US" sz="2300" b="1" dirty="0">
                <a:highlight>
                  <a:srgbClr val="FFFF00"/>
                </a:highlight>
                <a:latin typeface="微软雅黑" panose="020B0503020204020204" pitchFamily="34" charset="-122"/>
                <a:ea typeface="微软雅黑" panose="020B0503020204020204" pitchFamily="34" charset="-122"/>
              </a:rPr>
              <a:t>距离</a:t>
            </a:r>
            <a:r>
              <a:rPr lang="zh-CN" altLang="en-US" sz="2300" b="1" dirty="0">
                <a:latin typeface="微软雅黑" panose="020B0503020204020204" pitchFamily="34" charset="-122"/>
                <a:ea typeface="微软雅黑" panose="020B0503020204020204" pitchFamily="34" charset="-122"/>
              </a:rPr>
              <a:t>，被索引的目标是存储空间，然后与空间中的所有向量遍历计算得到最终结果</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基于树</a:t>
            </a:r>
            <a:endParaRPr lang="en-US" altLang="zh-CN" sz="2500" b="1" dirty="0">
              <a:latin typeface="微软雅黑" panose="020B0503020204020204" pitchFamily="34" charset="-122"/>
              <a:ea typeface="微软雅黑" panose="020B0503020204020204" pitchFamily="34" charset="-122"/>
            </a:endParaRPr>
          </a:p>
          <a:p>
            <a:pPr lvl="1"/>
            <a:r>
              <a:rPr lang="zh-CN" altLang="en-US" sz="2300" b="1" dirty="0">
                <a:latin typeface="微软雅黑" panose="020B0503020204020204" pitchFamily="34" charset="-122"/>
                <a:ea typeface="微软雅黑" panose="020B0503020204020204" pitchFamily="34" charset="-122"/>
              </a:rPr>
              <a:t>索引键的选择：类比传统的二叉树，建树索引的时候是决定往左还是往右扩展，不同的向量树索引在于按照什么标准去决策，</a:t>
            </a:r>
            <a:endParaRPr lang="en-US" altLang="zh-CN" sz="23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KDTree</a:t>
            </a:r>
            <a:r>
              <a:rPr lang="en-US" altLang="zh-CN" sz="2000" b="1" dirty="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会选取</a:t>
            </a:r>
            <a:r>
              <a:rPr lang="zh-CN" altLang="en-US" sz="2000" b="1" dirty="0">
                <a:highlight>
                  <a:srgbClr val="FFFF00"/>
                </a:highlight>
                <a:latin typeface="微软雅黑" panose="020B0503020204020204" pitchFamily="34" charset="-122"/>
                <a:ea typeface="微软雅黑" panose="020B0503020204020204" pitchFamily="34" charset="-122"/>
              </a:rPr>
              <a:t>向量中某个方差</a:t>
            </a:r>
            <a:r>
              <a:rPr lang="zh-CN" altLang="en-US" sz="2000" b="1" dirty="0">
                <a:latin typeface="微软雅黑" panose="020B0503020204020204" pitchFamily="34" charset="-122"/>
                <a:ea typeface="微软雅黑" panose="020B0503020204020204" pitchFamily="34" charset="-122"/>
              </a:rPr>
              <a:t>最大的维度取中值作为判定标准，也就是以超平面去划分空间</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err="1">
                <a:highlight>
                  <a:srgbClr val="FFFF00"/>
                </a:highlight>
                <a:latin typeface="微软雅黑" panose="020B0503020204020204" pitchFamily="34" charset="-122"/>
                <a:ea typeface="微软雅黑" panose="020B0503020204020204" pitchFamily="34" charset="-122"/>
              </a:rPr>
              <a:t>VPTree</a:t>
            </a:r>
            <a:r>
              <a:rPr lang="zh-CN" altLang="en-US" sz="2000" b="1" dirty="0">
                <a:latin typeface="微软雅黑" panose="020B0503020204020204" pitchFamily="34" charset="-122"/>
                <a:ea typeface="微软雅黑" panose="020B0503020204020204" pitchFamily="34" charset="-122"/>
              </a:rPr>
              <a:t>会先选取一个</a:t>
            </a:r>
            <a:r>
              <a:rPr lang="zh-CN" altLang="en-US" sz="2000" b="1" dirty="0">
                <a:highlight>
                  <a:srgbClr val="FFFF00"/>
                </a:highlight>
                <a:latin typeface="微软雅黑" panose="020B0503020204020204" pitchFamily="34" charset="-122"/>
                <a:ea typeface="微软雅黑" panose="020B0503020204020204" pitchFamily="34" charset="-122"/>
              </a:rPr>
              <a:t>制高点</a:t>
            </a:r>
            <a:r>
              <a:rPr lang="zh-CN" altLang="en-US" sz="2000" b="1" dirty="0">
                <a:latin typeface="微软雅黑" panose="020B0503020204020204" pitchFamily="34" charset="-122"/>
                <a:ea typeface="微软雅黑" panose="020B0503020204020204" pitchFamily="34" charset="-122"/>
              </a:rPr>
              <a:t>，然后计算每个</a:t>
            </a:r>
            <a:r>
              <a:rPr lang="zh-CN" altLang="en-US" sz="2000" b="1" dirty="0">
                <a:highlight>
                  <a:srgbClr val="FFFF00"/>
                </a:highlight>
                <a:latin typeface="微软雅黑" panose="020B0503020204020204" pitchFamily="34" charset="-122"/>
                <a:ea typeface="微软雅黑" panose="020B0503020204020204" pitchFamily="34" charset="-122"/>
              </a:rPr>
              <a:t>点和制高点的距离，取距离中值作为判定标准</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2"/>
            <a:r>
              <a:rPr lang="zh-CN" altLang="en-US" sz="2000" b="1" dirty="0">
                <a:latin typeface="微软雅黑" panose="020B0503020204020204" pitchFamily="34" charset="-122"/>
                <a:ea typeface="微软雅黑" panose="020B0503020204020204" pitchFamily="34" charset="-122"/>
              </a:rPr>
              <a:t>通常这些方法在检索的时候都会利用三角形不等式来去除不必要的探索。</a:t>
            </a:r>
          </a:p>
          <a:p>
            <a:pPr lvl="1"/>
            <a:r>
              <a:rPr lang="zh-CN" altLang="en-US" sz="2300" b="1" dirty="0">
                <a:latin typeface="微软雅黑" panose="020B0503020204020204" pitchFamily="34" charset="-122"/>
                <a:ea typeface="微软雅黑" panose="020B0503020204020204" pitchFamily="34" charset="-122"/>
              </a:rPr>
              <a:t>由于需要回溯的，都决定了基于树的方法在性能上要稍逊一筹</a:t>
            </a:r>
            <a:endParaRPr lang="en-US" altLang="zh-CN" sz="2300" b="1" dirty="0">
              <a:latin typeface="微软雅黑" panose="020B0503020204020204" pitchFamily="34" charset="-122"/>
              <a:ea typeface="微软雅黑" panose="020B0503020204020204" pitchFamily="34" charset="-122"/>
            </a:endParaRPr>
          </a:p>
          <a:p>
            <a:r>
              <a:rPr lang="zh-CN" altLang="en-US" sz="2500" b="1" dirty="0">
                <a:latin typeface="微软雅黑" panose="020B0503020204020204" pitchFamily="34" charset="-122"/>
                <a:ea typeface="微软雅黑" panose="020B0503020204020204" pitchFamily="34" charset="-122"/>
              </a:rPr>
              <a:t>基于局部敏感哈希</a:t>
            </a:r>
            <a:r>
              <a:rPr lang="en-US" altLang="zh-CN" sz="2500" b="1" dirty="0">
                <a:latin typeface="微软雅黑" panose="020B0503020204020204" pitchFamily="34" charset="-122"/>
                <a:ea typeface="微软雅黑" panose="020B0503020204020204" pitchFamily="34" charset="-122"/>
              </a:rPr>
              <a:t>(Locality Sensitive Hashing</a:t>
            </a:r>
            <a:r>
              <a:rPr lang="zh-CN" altLang="en-US" sz="2500" b="1" dirty="0">
                <a:latin typeface="微软雅黑" panose="020B0503020204020204" pitchFamily="34" charset="-122"/>
                <a:ea typeface="微软雅黑" panose="020B0503020204020204" pitchFamily="34" charset="-122"/>
              </a:rPr>
              <a:t>，</a:t>
            </a:r>
            <a:r>
              <a:rPr lang="en-US" altLang="zh-CN" sz="2500" b="1" dirty="0">
                <a:latin typeface="微软雅黑" panose="020B0503020204020204" pitchFamily="34" charset="-122"/>
                <a:ea typeface="微软雅黑" panose="020B0503020204020204" pitchFamily="34" charset="-122"/>
              </a:rPr>
              <a:t>LSH)</a:t>
            </a:r>
            <a:endParaRPr lang="zh-CN" altLang="en-US" sz="25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索引键的哈希值，区别于传统哈希尽量不产生碰撞，局部敏感哈希</a:t>
            </a:r>
            <a:r>
              <a:rPr lang="zh-CN" altLang="en-US" sz="2300" b="1" dirty="0">
                <a:highlight>
                  <a:srgbClr val="FFFF00"/>
                </a:highlight>
                <a:latin typeface="微软雅黑" panose="020B0503020204020204" pitchFamily="34" charset="-122"/>
                <a:ea typeface="微软雅黑" panose="020B0503020204020204" pitchFamily="34" charset="-122"/>
              </a:rPr>
              <a:t>依赖碰撞</a:t>
            </a:r>
            <a:r>
              <a:rPr lang="zh-CN" altLang="en-US" sz="2300" b="1" dirty="0">
                <a:latin typeface="微软雅黑" panose="020B0503020204020204" pitchFamily="34" charset="-122"/>
                <a:ea typeface="微软雅黑" panose="020B0503020204020204" pitchFamily="34" charset="-122"/>
              </a:rPr>
              <a:t>来查找近邻，如：一致性哈希、空间</a:t>
            </a:r>
            <a:r>
              <a:rPr lang="en-US" altLang="zh-CN" sz="2300" b="1" dirty="0">
                <a:latin typeface="微软雅黑" panose="020B0503020204020204" pitchFamily="34" charset="-122"/>
                <a:ea typeface="微软雅黑" panose="020B0503020204020204" pitchFamily="34" charset="-122"/>
              </a:rPr>
              <a:t>GEO</a:t>
            </a:r>
            <a:r>
              <a:rPr lang="zh-CN" altLang="en-US" sz="2300" b="1" dirty="0">
                <a:latin typeface="微软雅黑" panose="020B0503020204020204" pitchFamily="34" charset="-122"/>
                <a:ea typeface="微软雅黑" panose="020B0503020204020204" pitchFamily="34" charset="-122"/>
              </a:rPr>
              <a:t>哈希、</a:t>
            </a:r>
            <a:r>
              <a:rPr lang="en-US" altLang="zh-CN" sz="2300" b="1" dirty="0" err="1">
                <a:latin typeface="微软雅黑" panose="020B0503020204020204" pitchFamily="34" charset="-122"/>
                <a:ea typeface="微软雅黑" panose="020B0503020204020204" pitchFamily="34" charset="-122"/>
              </a:rPr>
              <a:t>SIMHash</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dirty="0">
                <a:latin typeface="微软雅黑" panose="020B0503020204020204" pitchFamily="34" charset="-122"/>
                <a:ea typeface="微软雅黑" panose="020B0503020204020204" pitchFamily="34" charset="-122"/>
              </a:rPr>
              <a:t>高维空间的两点若距离很近，则局部敏感哈希值有很大的概率是一样的</a:t>
            </a:r>
            <a:endParaRPr lang="en-US" altLang="zh-CN" sz="2300" b="1" dirty="0">
              <a:latin typeface="微软雅黑" panose="020B0503020204020204" pitchFamily="34" charset="-122"/>
              <a:ea typeface="微软雅黑" panose="020B0503020204020204" pitchFamily="34" charset="-122"/>
            </a:endParaRPr>
          </a:p>
          <a:p>
            <a:pPr lvl="1">
              <a:lnSpc>
                <a:spcPct val="100000"/>
              </a:lnSpc>
            </a:pPr>
            <a:r>
              <a:rPr lang="zh-CN" altLang="en-US" sz="2300" b="1" strike="sngStrike" dirty="0">
                <a:latin typeface="微软雅黑" panose="020B0503020204020204" pitchFamily="34" charset="-122"/>
                <a:ea typeface="微软雅黑" panose="020B0503020204020204" pitchFamily="34" charset="-122"/>
              </a:rPr>
              <a:t>无顺序、无大小？？</a:t>
            </a:r>
          </a:p>
          <a:p>
            <a:pPr>
              <a:lnSpc>
                <a:spcPct val="100000"/>
              </a:lnSpc>
            </a:pPr>
            <a:r>
              <a:rPr lang="zh-CN" altLang="en-US" sz="2500" b="1" dirty="0">
                <a:latin typeface="微软雅黑" panose="020B0503020204020204" pitchFamily="34" charset="-122"/>
                <a:ea typeface="微软雅黑" panose="020B0503020204020204" pitchFamily="34" charset="-122"/>
              </a:rPr>
              <a:t>基于图</a:t>
            </a:r>
            <a:endParaRPr lang="en-US" altLang="zh-CN" sz="2500" b="1" dirty="0">
              <a:latin typeface="微软雅黑" panose="020B0503020204020204" pitchFamily="34" charset="-122"/>
              <a:ea typeface="微软雅黑" panose="020B0503020204020204" pitchFamily="34" charset="-122"/>
            </a:endParaRPr>
          </a:p>
          <a:p>
            <a:pPr lvl="1">
              <a:lnSpc>
                <a:spcPct val="110000"/>
              </a:lnSpc>
            </a:pPr>
            <a:r>
              <a:rPr lang="zh-CN" altLang="en-US" sz="2300" b="1" dirty="0">
                <a:highlight>
                  <a:srgbClr val="FFFF00"/>
                </a:highlight>
                <a:latin typeface="微软雅黑" panose="020B0503020204020204" pitchFamily="34" charset="-122"/>
                <a:ea typeface="微软雅黑" panose="020B0503020204020204" pitchFamily="34" charset="-122"/>
              </a:rPr>
              <a:t>基于度，距离的索引键</a:t>
            </a:r>
            <a:endParaRPr lang="en-US" altLang="zh-CN" sz="2300" b="1" dirty="0">
              <a:highlight>
                <a:srgbClr val="FFFF00"/>
              </a:highlight>
              <a:latin typeface="微软雅黑" panose="020B0503020204020204" pitchFamily="34" charset="-122"/>
              <a:ea typeface="微软雅黑" panose="020B0503020204020204" pitchFamily="34" charset="-122"/>
            </a:endParaRPr>
          </a:p>
          <a:p>
            <a:pPr lvl="1">
              <a:lnSpc>
                <a:spcPct val="110000"/>
              </a:lnSpc>
            </a:pPr>
            <a:r>
              <a:rPr lang="en-US" sz="2300" b="1" dirty="0" err="1">
                <a:latin typeface="微软雅黑" panose="020B0503020204020204" pitchFamily="34" charset="-122"/>
                <a:ea typeface="微软雅黑" panose="020B0503020204020204" pitchFamily="34" charset="-122"/>
              </a:rPr>
              <a:t>RNSG（Refined</a:t>
            </a:r>
            <a:r>
              <a:rPr lang="en-US" sz="2300" b="1" dirty="0">
                <a:latin typeface="微软雅黑" panose="020B0503020204020204" pitchFamily="34" charset="-122"/>
                <a:ea typeface="微软雅黑" panose="020B0503020204020204" pitchFamily="34" charset="-122"/>
              </a:rPr>
              <a:t> Navigating Spreading-out Graph)</a:t>
            </a:r>
          </a:p>
          <a:p>
            <a:pPr lvl="2"/>
            <a:r>
              <a:rPr lang="zh-CN" altLang="en-US" sz="2000" b="1" dirty="0">
                <a:highlight>
                  <a:srgbClr val="FFFF00"/>
                </a:highlight>
                <a:latin typeface="微软雅黑" panose="020B0503020204020204" pitchFamily="34" charset="-122"/>
                <a:ea typeface="微软雅黑" panose="020B0503020204020204" pitchFamily="34" charset="-122"/>
              </a:rPr>
              <a:t>以图中心位置设置为导航点，然后使用特定的边缘选择策略来控制每个点的出度（小于或等于 </a:t>
            </a:r>
            <a:r>
              <a:rPr lang="en-US" altLang="zh-CN" sz="2000" b="1" dirty="0" err="1">
                <a:highlight>
                  <a:srgbClr val="FFFF00"/>
                </a:highlight>
                <a:latin typeface="微软雅黑" panose="020B0503020204020204" pitchFamily="34" charset="-122"/>
                <a:ea typeface="微软雅黑" panose="020B0503020204020204" pitchFamily="34" charset="-122"/>
              </a:rPr>
              <a:t>out_degree</a:t>
            </a:r>
            <a:r>
              <a:rPr lang="en-US" altLang="zh-CN" sz="2000" b="1" dirty="0">
                <a:highlight>
                  <a:srgbClr val="FFFF00"/>
                </a:highlight>
                <a:latin typeface="微软雅黑" panose="020B0503020204020204" pitchFamily="34" charset="-122"/>
                <a:ea typeface="微软雅黑" panose="020B0503020204020204" pitchFamily="34" charset="-122"/>
              </a:rPr>
              <a:t> </a:t>
            </a:r>
            <a:r>
              <a:rPr lang="zh-CN" altLang="en-US" sz="2000" b="1" dirty="0">
                <a:highlight>
                  <a:srgbClr val="FFFF00"/>
                </a:highlight>
                <a:latin typeface="微软雅黑" panose="020B0503020204020204" pitchFamily="34" charset="-122"/>
                <a:ea typeface="微软雅黑" panose="020B0503020204020204" pitchFamily="34" charset="-122"/>
              </a:rPr>
              <a:t>）</a:t>
            </a:r>
            <a:endParaRPr lang="en-US" altLang="zh-CN" sz="2000" b="1" dirty="0">
              <a:highlight>
                <a:srgbClr val="FFFF00"/>
              </a:highlight>
              <a:latin typeface="微软雅黑" panose="020B0503020204020204" pitchFamily="34" charset="-122"/>
              <a:ea typeface="微软雅黑" panose="020B0503020204020204" pitchFamily="34" charset="-122"/>
            </a:endParaRPr>
          </a:p>
          <a:p>
            <a:pPr lvl="1">
              <a:lnSpc>
                <a:spcPct val="120000"/>
              </a:lnSpc>
            </a:pPr>
            <a:r>
              <a:rPr lang="en-US" sz="2300" b="1" dirty="0" err="1">
                <a:latin typeface="微软雅黑" panose="020B0503020204020204" pitchFamily="34" charset="-122"/>
                <a:ea typeface="微软雅黑" panose="020B0503020204020204" pitchFamily="34" charset="-122"/>
              </a:rPr>
              <a:t>HNSW（Hierarchical</a:t>
            </a:r>
            <a:r>
              <a:rPr lang="en-US" sz="2300" b="1" dirty="0">
                <a:latin typeface="微软雅黑" panose="020B0503020204020204" pitchFamily="34" charset="-122"/>
                <a:ea typeface="微软雅黑" panose="020B0503020204020204" pitchFamily="34" charset="-122"/>
              </a:rPr>
              <a:t> Small World Graph）</a:t>
            </a:r>
          </a:p>
          <a:p>
            <a:pPr lvl="2"/>
            <a:r>
              <a:rPr lang="zh-CN" altLang="en-US" sz="2000" b="1" dirty="0">
                <a:highlight>
                  <a:srgbClr val="FFFF00"/>
                </a:highlight>
                <a:latin typeface="微软雅黑" panose="020B0503020204020204" pitchFamily="34" charset="-122"/>
                <a:ea typeface="微软雅黑" panose="020B0503020204020204" pitchFamily="34" charset="-122"/>
              </a:rPr>
              <a:t>按照一定的规则为图像构建多层导航结构。在这种结构中，上层更稀疏，节点之间的距离更远；下层更密集，节点之间的距离更近。 搜索从最上层开始，在本层找到距离目标最近的节点，然后进入下一层开始下一次搜索。经过多次迭代，可以快速逼近目标位置</a:t>
            </a:r>
            <a:endParaRPr lang="en-US" altLang="zh-CN" sz="2000" b="1" dirty="0">
              <a:highlight>
                <a:srgbClr val="FFFF00"/>
              </a:highlight>
              <a:latin typeface="微软雅黑" panose="020B0503020204020204" pitchFamily="34" charset="-122"/>
              <a:ea typeface="微软雅黑" panose="020B0503020204020204" pitchFamily="34" charset="-122"/>
            </a:endParaRPr>
          </a:p>
          <a:p>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问题</a:t>
            </a:r>
            <a:endParaRPr lang="en-US" altLang="zh-CN" sz="4000"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sz="4000" b="1" dirty="0">
                <a:solidFill>
                  <a:srgbClr val="FF0000"/>
                </a:solidFill>
                <a:highlight>
                  <a:srgbClr val="FFFF00"/>
                </a:highlight>
                <a:latin typeface="微软雅黑" panose="020B0503020204020204" pitchFamily="34" charset="-122"/>
                <a:ea typeface="微软雅黑" panose="020B0503020204020204" pitchFamily="34" charset="-122"/>
              </a:rPr>
              <a:t>随着新随机向量数据的插入，质心会不会发生偏移、空间会不会重新划分？索引数据变动？</a:t>
            </a:r>
            <a:endParaRPr lang="zh-CN" altLang="en-US" sz="2300" dirty="0">
              <a:highlight>
                <a:srgbClr val="FFFF00"/>
              </a:highlight>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1"/>
            <a:endParaRPr lang="zh-CN" altLang="en-US" sz="2000" dirty="0">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37AFE8FD-25AE-D82A-D89B-3DCA19C6E1EB}"/>
              </a:ext>
            </a:extLst>
          </p:cNvPr>
          <p:cNvPicPr>
            <a:picLocks noChangeAspect="1"/>
          </p:cNvPicPr>
          <p:nvPr/>
        </p:nvPicPr>
        <p:blipFill>
          <a:blip r:embed="rId2"/>
          <a:stretch>
            <a:fillRect/>
          </a:stretch>
        </p:blipFill>
        <p:spPr>
          <a:xfrm>
            <a:off x="6903153" y="609600"/>
            <a:ext cx="5097258" cy="5762922"/>
          </a:xfrm>
          <a:prstGeom prst="rect">
            <a:avLst/>
          </a:prstGeom>
        </p:spPr>
      </p:pic>
    </p:spTree>
    <p:extLst>
      <p:ext uri="{BB962C8B-B14F-4D97-AF65-F5344CB8AC3E}">
        <p14:creationId xmlns:p14="http://schemas.microsoft.com/office/powerpoint/2010/main" val="35922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nsw graph">
            <a:extLst>
              <a:ext uri="{FF2B5EF4-FFF2-40B4-BE49-F238E27FC236}">
                <a16:creationId xmlns:a16="http://schemas.microsoft.com/office/drawing/2014/main" id="{29D38AD0-4C0F-7549-7AD7-192029E1B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6229" y="1116670"/>
            <a:ext cx="5355145" cy="44626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46BB0E-BB11-F0A0-65B4-62A202B8B046}"/>
              </a:ext>
            </a:extLst>
          </p:cNvPr>
          <p:cNvSpPr>
            <a:spLocks noGrp="1"/>
          </p:cNvSpPr>
          <p:nvPr>
            <p:ph type="title"/>
          </p:nvPr>
        </p:nvSpPr>
        <p:spPr>
          <a:xfrm>
            <a:off x="703460" y="20320"/>
            <a:ext cx="8596668" cy="528320"/>
          </a:xfrm>
        </p:spPr>
        <p:txBody>
          <a:bodyPr>
            <a:normAutofit fontScale="90000"/>
          </a:bodyPr>
          <a:lstStyle/>
          <a:p>
            <a:r>
              <a:rPr lang="zh-CN" altLang="en-US" b="1" dirty="0">
                <a:latin typeface="微软雅黑" panose="020B0503020204020204" pitchFamily="34" charset="-122"/>
                <a:ea typeface="微软雅黑" panose="020B0503020204020204" pitchFamily="34" charset="-122"/>
              </a:rPr>
              <a:t>向量索引 </a:t>
            </a:r>
            <a:r>
              <a:rPr lang="en-US" altLang="zh-CN" b="1" dirty="0">
                <a:latin typeface="微软雅黑" panose="020B0503020204020204" pitchFamily="34" charset="-122"/>
                <a:ea typeface="微软雅黑" panose="020B0503020204020204" pitchFamily="34" charset="-122"/>
              </a:rPr>
              <a:t>HNSW </a:t>
            </a:r>
            <a:r>
              <a:rPr lang="zh-CN" altLang="en-US" b="1" dirty="0">
                <a:latin typeface="微软雅黑" panose="020B0503020204020204" pitchFamily="34" charset="-122"/>
                <a:ea typeface="微软雅黑" panose="020B0503020204020204" pitchFamily="34" charset="-122"/>
              </a:rPr>
              <a:t>简介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640D2726-3FC4-DE11-AE6D-42D2568556FC}"/>
              </a:ext>
            </a:extLst>
          </p:cNvPr>
          <p:cNvSpPr>
            <a:spLocks noGrp="1"/>
          </p:cNvSpPr>
          <p:nvPr>
            <p:ph idx="1"/>
          </p:nvPr>
        </p:nvSpPr>
        <p:spPr>
          <a:xfrm>
            <a:off x="0" y="548640"/>
            <a:ext cx="7715794" cy="6289040"/>
          </a:xfrm>
        </p:spPr>
        <p:txBody>
          <a:bodyPr>
            <a:normAutofit fontScale="85000" lnSpcReduction="20000"/>
          </a:bodyPr>
          <a:lstStyle/>
          <a:p>
            <a:r>
              <a:rPr lang="en-US" altLang="zh-CN" sz="1500" b="1" dirty="0">
                <a:latin typeface="微软雅黑" panose="020B0503020204020204" pitchFamily="34" charset="-122"/>
                <a:ea typeface="微软雅黑" panose="020B0503020204020204" pitchFamily="34" charset="-122"/>
              </a:rPr>
              <a:t>HNSW algorithm parameters HNSW </a:t>
            </a:r>
            <a:r>
              <a:rPr lang="zh-CN" altLang="en-US" sz="1500" b="1" dirty="0">
                <a:latin typeface="微软雅黑" panose="020B0503020204020204" pitchFamily="34" charset="-122"/>
                <a:ea typeface="微软雅黑" panose="020B0503020204020204" pitchFamily="34" charset="-122"/>
              </a:rPr>
              <a:t>算法参数</a:t>
            </a:r>
            <a:endParaRPr lang="en-US" altLang="zh-CN" sz="1500" b="1"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创建索引参数</a:t>
            </a:r>
            <a:endParaRPr lang="en-US" altLang="zh-CN" sz="1400" b="1" dirty="0">
              <a:latin typeface="微软雅黑" panose="020B0503020204020204" pitchFamily="34" charset="-122"/>
              <a:ea typeface="微软雅黑" panose="020B0503020204020204" pitchFamily="34" charset="-122"/>
            </a:endParaRPr>
          </a:p>
          <a:p>
            <a:pPr lvl="2"/>
            <a:r>
              <a:rPr lang="en-US" altLang="zh-CN" sz="1200" b="1" dirty="0">
                <a:latin typeface="微软雅黑" panose="020B0503020204020204" pitchFamily="34" charset="-122"/>
                <a:ea typeface="微软雅黑" panose="020B0503020204020204" pitchFamily="34" charset="-122"/>
              </a:rPr>
              <a:t>M:</a:t>
            </a:r>
          </a:p>
          <a:p>
            <a:pPr lvl="3"/>
            <a:r>
              <a:rPr lang="en-US" altLang="zh-CN" dirty="0">
                <a:latin typeface="微软雅黑" panose="020B0503020204020204" pitchFamily="34" charset="-122"/>
                <a:ea typeface="微软雅黑" panose="020B0503020204020204" pitchFamily="34" charset="-122"/>
              </a:rPr>
              <a:t>Graph</a:t>
            </a:r>
            <a:r>
              <a:rPr lang="zh-CN" altLang="en-US" dirty="0">
                <a:latin typeface="微软雅黑" panose="020B0503020204020204" pitchFamily="34" charset="-122"/>
                <a:ea typeface="微软雅黑" panose="020B0503020204020204" pitchFamily="34" charset="-122"/>
              </a:rPr>
              <a:t>中每一层节点的最大度数限制</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是每个新向量创建的双向链接数。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的合理范围是 </a:t>
            </a:r>
            <a:r>
              <a:rPr lang="en-US" altLang="zh-CN" dirty="0">
                <a:highlight>
                  <a:srgbClr val="FFFF00"/>
                </a:highlight>
                <a:latin typeface="微软雅黑" panose="020B0503020204020204" pitchFamily="34" charset="-122"/>
                <a:ea typeface="微软雅黑" panose="020B0503020204020204" pitchFamily="34" charset="-122"/>
              </a:rPr>
              <a:t>2-100</a:t>
            </a:r>
            <a:r>
              <a:rPr lang="zh-CN" altLang="en-US" dirty="0">
                <a:latin typeface="微软雅黑" panose="020B0503020204020204" pitchFamily="34" charset="-122"/>
                <a:ea typeface="微软雅黑" panose="020B0503020204020204" pitchFamily="34" charset="-122"/>
              </a:rPr>
              <a:t>。较高的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在具有高内在维度和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或高召回率的数据集上工作得更好，而低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在具有低内在维度和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或低召回率的数据集上工作得更好。该参数还决定了算法的内存消耗，每个存储元素大约为 </a:t>
            </a:r>
            <a:r>
              <a:rPr lang="en-US" altLang="zh-CN" dirty="0">
                <a:latin typeface="微软雅黑" panose="020B0503020204020204" pitchFamily="34" charset="-122"/>
                <a:ea typeface="微软雅黑" panose="020B0503020204020204" pitchFamily="34" charset="-122"/>
              </a:rPr>
              <a:t>M * 8-10 </a:t>
            </a:r>
            <a:r>
              <a:rPr lang="zh-CN" altLang="en-US" dirty="0">
                <a:latin typeface="微软雅黑" panose="020B0503020204020204" pitchFamily="34" charset="-122"/>
                <a:ea typeface="微软雅黑" panose="020B0503020204020204" pitchFamily="34" charset="-122"/>
              </a:rPr>
              <a:t>字节。</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例如，对于 </a:t>
            </a:r>
            <a:r>
              <a:rPr lang="en-US" altLang="zh-CN" dirty="0">
                <a:latin typeface="微软雅黑" panose="020B0503020204020204" pitchFamily="34" charset="-122"/>
                <a:ea typeface="微软雅黑" panose="020B0503020204020204" pitchFamily="34" charset="-122"/>
              </a:rPr>
              <a:t>dim =4 </a:t>
            </a:r>
            <a:r>
              <a:rPr lang="zh-CN" altLang="en-US" dirty="0">
                <a:latin typeface="微软雅黑" panose="020B0503020204020204" pitchFamily="34" charset="-122"/>
                <a:ea typeface="微软雅黑" panose="020B0503020204020204" pitchFamily="34" charset="-122"/>
              </a:rPr>
              <a:t>个随机向量，搜索的最佳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约为 </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，而对于</a:t>
            </a:r>
            <a:r>
              <a:rPr lang="zh-CN" altLang="en-US" dirty="0">
                <a:highlight>
                  <a:srgbClr val="FFFF00"/>
                </a:highlight>
                <a:latin typeface="微软雅黑" panose="020B0503020204020204" pitchFamily="34" charset="-122"/>
                <a:ea typeface="微软雅黑" panose="020B0503020204020204" pitchFamily="34" charset="-122"/>
              </a:rPr>
              <a:t>高维数据集</a:t>
            </a:r>
            <a:r>
              <a:rPr lang="zh-CN" altLang="en-US" dirty="0">
                <a:latin typeface="微软雅黑" panose="020B0503020204020204" pitchFamily="34" charset="-122"/>
                <a:ea typeface="微软雅黑" panose="020B0503020204020204" pitchFamily="34" charset="-122"/>
              </a:rPr>
              <a:t>（词嵌入、良好的面部描述符），则需要更高的 </a:t>
            </a:r>
            <a:r>
              <a:rPr lang="en-US" altLang="zh-CN" dirty="0">
                <a:latin typeface="微软雅黑" panose="020B0503020204020204" pitchFamily="34" charset="-122"/>
                <a:ea typeface="微软雅黑" panose="020B0503020204020204" pitchFamily="34" charset="-122"/>
              </a:rPr>
              <a:t>M </a:t>
            </a:r>
            <a:r>
              <a:rPr lang="zh-CN" altLang="en-US" dirty="0">
                <a:latin typeface="微软雅黑" panose="020B0503020204020204" pitchFamily="34" charset="-122"/>
                <a:ea typeface="微软雅黑" panose="020B0503020204020204" pitchFamily="34" charset="-122"/>
              </a:rPr>
              <a:t>（例如 </a:t>
            </a:r>
            <a:r>
              <a:rPr lang="en-US" altLang="zh-CN" dirty="0">
                <a:latin typeface="微软雅黑" panose="020B0503020204020204" pitchFamily="34" charset="-122"/>
                <a:ea typeface="微软雅黑" panose="020B0503020204020204" pitchFamily="34" charset="-122"/>
              </a:rPr>
              <a:t>M =48- 64) </a:t>
            </a:r>
            <a:r>
              <a:rPr lang="zh-CN" altLang="en-US" dirty="0">
                <a:latin typeface="微软雅黑" panose="020B0503020204020204" pitchFamily="34" charset="-122"/>
                <a:ea typeface="微软雅黑" panose="020B0503020204020204" pitchFamily="34" charset="-122"/>
              </a:rPr>
              <a:t>在高召回率下获得最佳性能。 </a:t>
            </a:r>
            <a:r>
              <a:rPr lang="en-US" altLang="zh-CN" dirty="0">
                <a:highlight>
                  <a:srgbClr val="FFFF00"/>
                </a:highlight>
                <a:latin typeface="微软雅黑" panose="020B0503020204020204" pitchFamily="34" charset="-122"/>
                <a:ea typeface="微软雅黑" panose="020B0503020204020204" pitchFamily="34" charset="-122"/>
              </a:rPr>
              <a:t>M =12-48 </a:t>
            </a:r>
            <a:r>
              <a:rPr lang="zh-CN" altLang="en-US" dirty="0">
                <a:latin typeface="微软雅黑" panose="020B0503020204020204" pitchFamily="34" charset="-122"/>
                <a:ea typeface="微软雅黑" panose="020B0503020204020204" pitchFamily="34" charset="-122"/>
              </a:rPr>
              <a:t>范围适用于大多数用例。</a:t>
            </a:r>
            <a:r>
              <a:rPr lang="zh-CN" altLang="en-US" dirty="0">
                <a:highlight>
                  <a:srgbClr val="FFFF00"/>
                </a:highlight>
                <a:latin typeface="微软雅黑" panose="020B0503020204020204" pitchFamily="34" charset="-122"/>
                <a:ea typeface="微软雅黑" panose="020B0503020204020204" pitchFamily="34" charset="-122"/>
              </a:rPr>
              <a:t>当更改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时，必须更新其他参数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en-US" altLang="zh-CN" dirty="0">
                <a:latin typeface="微软雅黑" panose="020B0503020204020204" pitchFamily="34" charset="-122"/>
                <a:ea typeface="微软雅黑" panose="020B0503020204020204" pitchFamily="34" charset="-122"/>
              </a:rPr>
              <a:t>exploration factor </a:t>
            </a:r>
            <a:r>
              <a:rPr lang="zh-CN" altLang="en-US" dirty="0">
                <a:latin typeface="微软雅黑" panose="020B0503020204020204" pitchFamily="34" charset="-122"/>
                <a:ea typeface="微软雅黑" panose="020B0503020204020204" pitchFamily="34" charset="-122"/>
              </a:rPr>
              <a:t>的缩写，意为探索因子</a:t>
            </a:r>
            <a:endParaRPr lang="en-US" altLang="zh-CN" dirty="0">
              <a:latin typeface="微软雅黑" panose="020B0503020204020204" pitchFamily="34" charset="-122"/>
              <a:ea typeface="微软雅黑" panose="020B0503020204020204" pitchFamily="34" charset="-122"/>
            </a:endParaRPr>
          </a:p>
          <a:p>
            <a:pPr lvl="3"/>
            <a:r>
              <a:rPr lang="zh-CN" altLang="en-US" dirty="0">
                <a:latin typeface="微软雅黑" panose="020B0503020204020204" pitchFamily="34" charset="-122"/>
                <a:ea typeface="微软雅黑" panose="020B0503020204020204" pitchFamily="34" charset="-122"/>
              </a:rPr>
              <a:t>用于控制 </a:t>
            </a:r>
            <a:r>
              <a:rPr lang="en-US" altLang="zh-CN" dirty="0" err="1">
                <a:latin typeface="微软雅黑" panose="020B0503020204020204" pitchFamily="34" charset="-122"/>
                <a:ea typeface="微软雅黑" panose="020B0503020204020204" pitchFamily="34" charset="-122"/>
              </a:rPr>
              <a:t>index_time</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index_accuracy</a:t>
            </a:r>
            <a:r>
              <a:rPr lang="zh-CN" altLang="en-US" dirty="0">
                <a:latin typeface="微软雅黑" panose="020B0503020204020204" pitchFamily="34" charset="-122"/>
                <a:ea typeface="微软雅黑" panose="020B0503020204020204" pitchFamily="34" charset="-122"/>
              </a:rPr>
              <a:t>。</a:t>
            </a:r>
            <a:r>
              <a:rPr lang="zh-CN" altLang="en-US" dirty="0">
                <a:highlight>
                  <a:srgbClr val="FFFF00"/>
                </a:highlight>
                <a:latin typeface="微软雅黑" panose="020B0503020204020204" pitchFamily="34" charset="-122"/>
                <a:ea typeface="微软雅黑" panose="020B0503020204020204" pitchFamily="34" charset="-122"/>
              </a:rPr>
              <a:t>更大的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导致更长的构建时间，但索引质量更好</a:t>
            </a:r>
            <a:r>
              <a:rPr lang="zh-CN" altLang="en-US" dirty="0">
                <a:latin typeface="微软雅黑" panose="020B0503020204020204" pitchFamily="34" charset="-122"/>
                <a:ea typeface="微软雅黑" panose="020B0503020204020204" pitchFamily="34" charset="-122"/>
              </a:rPr>
              <a:t>。在某些时候，增加 </a:t>
            </a:r>
            <a:r>
              <a:rPr lang="en-US" altLang="zh-CN" dirty="0" err="1">
                <a:latin typeface="微软雅黑" panose="020B0503020204020204" pitchFamily="34" charset="-122"/>
                <a:ea typeface="微软雅黑" panose="020B0503020204020204" pitchFamily="34" charset="-122"/>
              </a:rPr>
              <a:t>ef_construction</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并不能提高索引的质量。</a:t>
            </a:r>
            <a:r>
              <a:rPr lang="zh-CN" altLang="en-US" dirty="0">
                <a:highlight>
                  <a:srgbClr val="FFFF00"/>
                </a:highlight>
                <a:latin typeface="微软雅黑" panose="020B0503020204020204" pitchFamily="34" charset="-122"/>
                <a:ea typeface="微软雅黑" panose="020B0503020204020204" pitchFamily="34" charset="-122"/>
              </a:rPr>
              <a:t>检查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的选择是否正确的一种方法是在 </a:t>
            </a:r>
            <a:r>
              <a:rPr lang="en-US" altLang="zh-CN" dirty="0" err="1">
                <a:highlight>
                  <a:srgbClr val="FFFF00"/>
                </a:highlight>
                <a:latin typeface="微软雅黑" panose="020B0503020204020204" pitchFamily="34" charset="-122"/>
                <a:ea typeface="微软雅黑" panose="020B0503020204020204" pitchFamily="34" charset="-122"/>
              </a:rPr>
              <a:t>ef</a:t>
            </a:r>
            <a:r>
              <a:rPr lang="en-US" altLang="zh-CN" dirty="0">
                <a:highlight>
                  <a:srgbClr val="FFFF00"/>
                </a:highlight>
                <a:latin typeface="微软雅黑" panose="020B0503020204020204" pitchFamily="34" charset="-122"/>
                <a:ea typeface="微软雅黑" panose="020B0503020204020204" pitchFamily="34" charset="-122"/>
              </a:rPr>
              <a:t> = </a:t>
            </a:r>
            <a:r>
              <a:rPr lang="en-US" altLang="zh-CN" dirty="0" err="1">
                <a:highlight>
                  <a:srgbClr val="FFFF00"/>
                </a:highlight>
                <a:latin typeface="微软雅黑" panose="020B0503020204020204" pitchFamily="34" charset="-122"/>
                <a:ea typeface="微软雅黑" panose="020B0503020204020204" pitchFamily="34" charset="-122"/>
              </a:rPr>
              <a:t>ef_construction</a:t>
            </a:r>
            <a:r>
              <a:rPr lang="en-US" altLang="zh-CN" dirty="0">
                <a:highlight>
                  <a:srgbClr val="FFFF00"/>
                </a:highlight>
                <a:latin typeface="微软雅黑" panose="020B0503020204020204" pitchFamily="34" charset="-122"/>
                <a:ea typeface="微软雅黑" panose="020B0503020204020204" pitchFamily="34" charset="-122"/>
              </a:rPr>
              <a:t> </a:t>
            </a:r>
            <a:r>
              <a:rPr lang="zh-CN" altLang="en-US" dirty="0">
                <a:highlight>
                  <a:srgbClr val="FFFF00"/>
                </a:highlight>
                <a:latin typeface="微软雅黑" panose="020B0503020204020204" pitchFamily="34" charset="-122"/>
                <a:ea typeface="微软雅黑" panose="020B0503020204020204" pitchFamily="34" charset="-122"/>
              </a:rPr>
              <a:t>时测量 </a:t>
            </a:r>
            <a:r>
              <a:rPr lang="en-US" altLang="zh-CN" dirty="0">
                <a:highlight>
                  <a:srgbClr val="FFFF00"/>
                </a:highlight>
                <a:latin typeface="微软雅黑" panose="020B0503020204020204" pitchFamily="34" charset="-122"/>
                <a:ea typeface="微软雅黑" panose="020B0503020204020204" pitchFamily="34" charset="-122"/>
              </a:rPr>
              <a:t>M </a:t>
            </a:r>
            <a:r>
              <a:rPr lang="zh-CN" altLang="en-US" dirty="0">
                <a:highlight>
                  <a:srgbClr val="FFFF00"/>
                </a:highlight>
                <a:latin typeface="微软雅黑" panose="020B0503020204020204" pitchFamily="34" charset="-122"/>
                <a:ea typeface="微软雅黑" panose="020B0503020204020204" pitchFamily="34" charset="-122"/>
              </a:rPr>
              <a:t>最近邻搜索的召回率：如果召回率低于 </a:t>
            </a:r>
            <a:r>
              <a:rPr lang="en-US" altLang="zh-CN" dirty="0">
                <a:highlight>
                  <a:srgbClr val="FFFF00"/>
                </a:highlight>
                <a:latin typeface="微软雅黑" panose="020B0503020204020204" pitchFamily="34" charset="-122"/>
                <a:ea typeface="微软雅黑" panose="020B0503020204020204" pitchFamily="34" charset="-122"/>
              </a:rPr>
              <a:t>0.9</a:t>
            </a:r>
            <a:r>
              <a:rPr lang="zh-CN" altLang="en-US" dirty="0">
                <a:highlight>
                  <a:srgbClr val="FFFF00"/>
                </a:highlight>
                <a:latin typeface="微软雅黑" panose="020B0503020204020204" pitchFamily="34" charset="-122"/>
                <a:ea typeface="微软雅黑" panose="020B0503020204020204" pitchFamily="34" charset="-122"/>
              </a:rPr>
              <a:t>，则有改进的余地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r>
              <a:rPr lang="zh-CN" altLang="en-US" sz="1400" b="1" dirty="0">
                <a:latin typeface="微软雅黑" panose="020B0503020204020204" pitchFamily="34" charset="-122"/>
                <a:ea typeface="微软雅黑" panose="020B0503020204020204" pitchFamily="34" charset="-122"/>
              </a:rPr>
              <a:t>搜索参数</a:t>
            </a:r>
            <a:r>
              <a:rPr lang="en-US" altLang="zh-CN" sz="1400" b="1" dirty="0">
                <a:latin typeface="微软雅黑" panose="020B0503020204020204" pitchFamily="34" charset="-122"/>
                <a:ea typeface="微软雅黑" panose="020B0503020204020204" pitchFamily="34" charset="-122"/>
              </a:rPr>
              <a:t>:</a:t>
            </a:r>
          </a:p>
          <a:p>
            <a:pPr lvl="2"/>
            <a:r>
              <a:rPr lang="en-US" altLang="zh-CN" sz="1200" b="1" dirty="0">
                <a:latin typeface="微软雅黑" panose="020B0503020204020204" pitchFamily="34" charset="-122"/>
                <a:ea typeface="微软雅黑" panose="020B0503020204020204" pitchFamily="34" charset="-122"/>
              </a:rPr>
              <a:t>K:</a:t>
            </a:r>
          </a:p>
          <a:p>
            <a:pPr lvl="3"/>
            <a:r>
              <a:rPr lang="zh-CN" altLang="en-US" dirty="0">
                <a:latin typeface="微软雅黑" panose="020B0503020204020204" pitchFamily="34" charset="-122"/>
                <a:ea typeface="微软雅黑" panose="020B0503020204020204" pitchFamily="34" charset="-122"/>
              </a:rPr>
              <a:t>作为结果返回的最近邻居的数量。 </a:t>
            </a:r>
            <a:r>
              <a:rPr lang="en-US" altLang="zh-CN" dirty="0" err="1">
                <a:latin typeface="微软雅黑" panose="020B0503020204020204" pitchFamily="34" charset="-122"/>
                <a:ea typeface="微软雅黑" panose="020B0503020204020204" pitchFamily="34" charset="-122"/>
              </a:rPr>
              <a:t>knn_query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函数返回两个 </a:t>
            </a:r>
            <a:r>
              <a:rPr lang="en-US" altLang="zh-CN" dirty="0" err="1">
                <a:latin typeface="微软雅黑" panose="020B0503020204020204" pitchFamily="34" charset="-122"/>
                <a:ea typeface="微软雅黑" panose="020B0503020204020204" pitchFamily="34" charset="-122"/>
              </a:rPr>
              <a:t>numpy</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数组，包含标签和到查询的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个最近元素的距离。</a:t>
            </a:r>
            <a:endParaRPr lang="en-US" altLang="zh-CN" dirty="0">
              <a:latin typeface="微软雅黑" panose="020B0503020204020204" pitchFamily="34" charset="-122"/>
              <a:ea typeface="微软雅黑" panose="020B0503020204020204" pitchFamily="34" charset="-122"/>
            </a:endParaRPr>
          </a:p>
          <a:p>
            <a:pPr lvl="2"/>
            <a:r>
              <a:rPr lang="en-US" altLang="zh-CN" sz="1200" b="1" dirty="0" err="1">
                <a:latin typeface="微软雅黑" panose="020B0503020204020204" pitchFamily="34" charset="-122"/>
                <a:ea typeface="微软雅黑" panose="020B0503020204020204" pitchFamily="34" charset="-122"/>
              </a:rPr>
              <a:t>ef</a:t>
            </a:r>
            <a:r>
              <a:rPr lang="en-US" altLang="zh-CN" sz="1200" b="1" dirty="0">
                <a:latin typeface="微软雅黑" panose="020B0503020204020204" pitchFamily="34" charset="-122"/>
                <a:ea typeface="微软雅黑" panose="020B0503020204020204" pitchFamily="34" charset="-122"/>
              </a:rPr>
              <a:t>: (</a:t>
            </a:r>
            <a:r>
              <a:rPr lang="zh-CN" altLang="en-US" sz="1200" b="1" dirty="0">
                <a:latin typeface="微软雅黑" panose="020B0503020204020204" pitchFamily="34" charset="-122"/>
                <a:ea typeface="微软雅黑" panose="020B0503020204020204" pitchFamily="34" charset="-122"/>
              </a:rPr>
              <a:t>意同 </a:t>
            </a:r>
            <a:r>
              <a:rPr lang="en-US" altLang="zh-CN" sz="1200" b="1" dirty="0" err="1">
                <a:latin typeface="微软雅黑" panose="020B0503020204020204" pitchFamily="34" charset="-122"/>
                <a:ea typeface="微软雅黑" panose="020B0503020204020204" pitchFamily="34" charset="-122"/>
              </a:rPr>
              <a:t>ef_construction</a:t>
            </a:r>
            <a:r>
              <a:rPr lang="en-US" altLang="zh-CN" sz="1200" b="1" dirty="0">
                <a:latin typeface="微软雅黑" panose="020B0503020204020204" pitchFamily="34" charset="-122"/>
                <a:ea typeface="微软雅黑" panose="020B0503020204020204" pitchFamily="34" charset="-122"/>
              </a:rPr>
              <a:t>)</a:t>
            </a:r>
          </a:p>
          <a:p>
            <a:pPr lvl="3"/>
            <a:r>
              <a:rPr lang="zh-CN" altLang="en-US" dirty="0">
                <a:latin typeface="微软雅黑" panose="020B0503020204020204" pitchFamily="34" charset="-122"/>
                <a:ea typeface="微软雅黑" panose="020B0503020204020204" pitchFamily="34" charset="-122"/>
              </a:rPr>
              <a:t>最近邻居的动态列表的大小（在搜索期间使用）。较高的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导致更准确但更慢的搜索。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不能设置为小于查询的最近邻居数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ef</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的值可以是 </a:t>
            </a:r>
            <a:r>
              <a:rPr lang="en-US" altLang="zh-CN" dirty="0">
                <a:latin typeface="微软雅黑" panose="020B0503020204020204" pitchFamily="34" charset="-122"/>
                <a:ea typeface="微软雅黑" panose="020B0503020204020204" pitchFamily="34" charset="-122"/>
              </a:rPr>
              <a:t>k </a:t>
            </a:r>
            <a:r>
              <a:rPr lang="zh-CN" altLang="en-US" dirty="0">
                <a:latin typeface="微软雅黑" panose="020B0503020204020204" pitchFamily="34" charset="-122"/>
                <a:ea typeface="微软雅黑" panose="020B0503020204020204" pitchFamily="34" charset="-122"/>
              </a:rPr>
              <a:t>和数据集大小之间的任何值。</a:t>
            </a:r>
            <a:endParaRPr lang="en-US" altLang="zh-CN" dirty="0">
              <a:latin typeface="微软雅黑" panose="020B0503020204020204" pitchFamily="34" charset="-122"/>
              <a:ea typeface="微软雅黑" panose="020B0503020204020204" pitchFamily="34" charset="-122"/>
            </a:endParaRPr>
          </a:p>
          <a:p>
            <a:pPr lvl="1"/>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和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ef_construction</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参数可以通过假设 </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M * </a:t>
            </a:r>
            <a:r>
              <a:rPr lang="en-US" altLang="zh-CN" b="1" dirty="0" err="1">
                <a:solidFill>
                  <a:srgbClr val="FF0000"/>
                </a:solidFill>
                <a:highlight>
                  <a:srgbClr val="FFFF00"/>
                </a:highlight>
                <a:latin typeface="微软雅黑" panose="020B0503020204020204" pitchFamily="34" charset="-122"/>
                <a:ea typeface="微软雅黑" panose="020B0503020204020204" pitchFamily="34" charset="-122"/>
              </a:rPr>
              <a:t>ef</a:t>
            </a:r>
            <a:r>
              <a:rPr lang="en-US" altLang="zh-CN" b="1" dirty="0">
                <a:solidFill>
                  <a:srgbClr val="FF0000"/>
                </a:solidFill>
                <a:highlight>
                  <a:srgbClr val="FFFF00"/>
                </a:highlight>
                <a:latin typeface="微软雅黑" panose="020B0503020204020204" pitchFamily="34" charset="-122"/>
                <a:ea typeface="微软雅黑" panose="020B0503020204020204" pitchFamily="34" charset="-122"/>
              </a:rPr>
              <a:t>_{construction} </a:t>
            </a:r>
            <a:r>
              <a:rPr lang="zh-CN" altLang="en-US" b="1" dirty="0">
                <a:solidFill>
                  <a:srgbClr val="FF0000"/>
                </a:solidFill>
                <a:highlight>
                  <a:srgbClr val="FFFF00"/>
                </a:highlight>
                <a:latin typeface="微软雅黑" panose="020B0503020204020204" pitchFamily="34" charset="-122"/>
                <a:ea typeface="微软雅黑" panose="020B0503020204020204" pitchFamily="34" charset="-122"/>
              </a:rPr>
              <a:t>是常数来粗略估计</a:t>
            </a:r>
            <a:endParaRPr lang="en-US" altLang="zh-CN" b="1" dirty="0">
              <a:solidFill>
                <a:srgbClr val="FF0000"/>
              </a:solidFill>
              <a:highlight>
                <a:srgbClr val="FFFF00"/>
              </a:highlight>
              <a:latin typeface="微软雅黑" panose="020B0503020204020204" pitchFamily="34" charset="-122"/>
              <a:ea typeface="微软雅黑" panose="020B0503020204020204" pitchFamily="34" charset="-122"/>
            </a:endParaRPr>
          </a:p>
          <a:p>
            <a:pPr lvl="1"/>
            <a:r>
              <a:rPr lang="zh-CN" altLang="en-US" b="1" dirty="0">
                <a:solidFill>
                  <a:schemeClr val="tx1"/>
                </a:solidFill>
                <a:latin typeface="微软雅黑" panose="020B0503020204020204" pitchFamily="34" charset="-122"/>
                <a:ea typeface="微软雅黑" panose="020B0503020204020204" pitchFamily="34" charset="-122"/>
              </a:rPr>
              <a:t>参考文献</a:t>
            </a:r>
            <a:endParaRPr lang="en-US" altLang="zh-CN" b="1" dirty="0">
              <a:solidFill>
                <a:schemeClr val="tx1"/>
              </a:solidFill>
              <a:latin typeface="微软雅黑" panose="020B0503020204020204" pitchFamily="34" charset="-122"/>
              <a:ea typeface="微软雅黑" panose="020B0503020204020204" pitchFamily="34" charset="-122"/>
            </a:endParaRPr>
          </a:p>
          <a:p>
            <a:pPr lvl="2"/>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Header-only C++/python library for fast approximate nearest neighbors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用于快速近似最近邻的仅标头 </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C++/python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库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Indexing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a:t>
            </a:r>
            <a:r>
              <a:rPr lang="zh-CN" alt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索引 </a:t>
            </a:r>
            <a:r>
              <a:rPr lang="en-US" altLang="zh-CN" sz="1300" dirty="0">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Qdrant</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index Milvus v1.1.1 documentation</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hnswlib/TESTING_RECALL.md at master · </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nmslib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a:t>
            </a:r>
            <a:r>
              <a:rPr lang="en-US" sz="1300" dirty="0" err="1">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hnswlib</a:t>
            </a:r>
            <a:r>
              <a:rPr lang="en-US" sz="1300" dirty="0">
                <a:solidFill>
                  <a:srgbClr val="0070C0"/>
                </a:solidFill>
                <a:highlight>
                  <a:srgbClr val="FFFF00"/>
                </a:highlight>
                <a:latin typeface="微软雅黑" panose="020B0503020204020204" pitchFamily="34" charset="-122"/>
                <a:ea typeface="微软雅黑" panose="020B0503020204020204" pitchFamily="34" charset="-122"/>
                <a:hlinkClick r:id="rId6">
                  <a:extLst>
                    <a:ext uri="{A12FA001-AC4F-418D-AE19-62706E023703}">
                      <ahyp:hlinkClr xmlns:ahyp="http://schemas.microsoft.com/office/drawing/2018/hyperlinkcolor" val="tx"/>
                    </a:ext>
                  </a:extLst>
                </a:hlinkClick>
              </a:rPr>
              <a:t> · GitHub</a:t>
            </a:r>
            <a:endParaRPr lang="en-US" sz="1300" dirty="0">
              <a:solidFill>
                <a:srgbClr val="0070C0"/>
              </a:solidFill>
              <a:highlight>
                <a:srgbClr val="FFFF00"/>
              </a:highlight>
              <a:latin typeface="微软雅黑" panose="020B0503020204020204" pitchFamily="34" charset="-122"/>
              <a:ea typeface="微软雅黑" panose="020B0503020204020204" pitchFamily="34" charset="-122"/>
            </a:endParaRPr>
          </a:p>
          <a:p>
            <a:pPr lvl="2"/>
            <a:endParaRPr lang="en-US" sz="1000" dirty="0"/>
          </a:p>
          <a:p>
            <a:pPr lvl="2"/>
            <a:endParaRPr lang="en-US" altLang="zh-CN" sz="1000" b="1" dirty="0">
              <a:solidFill>
                <a:srgbClr val="0070C0"/>
              </a:solidFill>
              <a:highlight>
                <a:srgbClr val="FFFF00"/>
              </a:highlight>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pPr lvl="1"/>
            <a:endParaRPr lang="en-US" altLang="zh-CN" sz="4400" b="1" dirty="0">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57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75122-C259-6AFA-449C-01E9ED2903F1}"/>
              </a:ext>
            </a:extLst>
          </p:cNvPr>
          <p:cNvSpPr>
            <a:spLocks noGrp="1"/>
          </p:cNvSpPr>
          <p:nvPr>
            <p:ph type="title"/>
          </p:nvPr>
        </p:nvSpPr>
        <p:spPr/>
        <p:txBody>
          <a:bodyPr/>
          <a:lstStyle/>
          <a:p>
            <a:r>
              <a:rPr lang="zh-CN" altLang="en-US" b="1" dirty="0">
                <a:latin typeface="微软雅黑" panose="020B0503020204020204" pitchFamily="34" charset="-122"/>
                <a:ea typeface="微软雅黑" panose="020B0503020204020204" pitchFamily="34" charset="-122"/>
              </a:rPr>
              <a:t>本次评测产品选型</a:t>
            </a:r>
            <a:endParaRPr lang="en-US"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FE5F1DAD-E2E7-79E8-B752-E21069019629}"/>
              </a:ext>
            </a:extLst>
          </p:cNvPr>
          <p:cNvSpPr>
            <a:spLocks noGrp="1"/>
          </p:cNvSpPr>
          <p:nvPr>
            <p:ph idx="1"/>
          </p:nvPr>
        </p:nvSpPr>
        <p:spPr>
          <a:xfrm>
            <a:off x="838200" y="1402080"/>
            <a:ext cx="10515600" cy="5216434"/>
          </a:xfrm>
        </p:spPr>
        <p:txBody>
          <a:bodyPr>
            <a:normAutofit fontScale="47500" lnSpcReduction="20000"/>
          </a:bodyPr>
          <a:lstStyle/>
          <a:p>
            <a:r>
              <a:rPr lang="zh-CN" altLang="en-US" sz="3000" b="1" dirty="0">
                <a:latin typeface="微软雅黑" panose="020B0503020204020204" pitchFamily="34" charset="-122"/>
                <a:ea typeface="微软雅黑" panose="020B0503020204020204" pitchFamily="34" charset="-122"/>
              </a:rPr>
              <a:t>选型依据</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a:t>
            </a:r>
            <a:r>
              <a:rPr lang="zh-CN" altLang="en-US" sz="2600" b="1" dirty="0">
                <a:latin typeface="微软雅黑" panose="020B0503020204020204" pitchFamily="34" charset="-122"/>
                <a:ea typeface="微软雅黑" panose="020B0503020204020204" pitchFamily="34" charset="-122"/>
              </a:rPr>
              <a:t>平替</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经典、专业、开源产品</a:t>
            </a:r>
            <a:endParaRPr lang="en-US" altLang="zh-CN" sz="2600" b="1" dirty="0">
              <a:latin typeface="微软雅黑" panose="020B0503020204020204" pitchFamily="34" charset="-122"/>
              <a:ea typeface="微软雅黑" panose="020B0503020204020204" pitchFamily="34" charset="-122"/>
            </a:endParaRPr>
          </a:p>
          <a:p>
            <a:pPr lvl="1"/>
            <a:r>
              <a:rPr lang="zh-CN" altLang="en-US" sz="2600" b="1" dirty="0">
                <a:latin typeface="微软雅黑" panose="020B0503020204020204" pitchFamily="34" charset="-122"/>
                <a:ea typeface="微软雅黑" panose="020B0503020204020204" pitchFamily="34" charset="-122"/>
              </a:rPr>
              <a:t>可控可落地非托管</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主要选型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a:t>
            </a:r>
            <a:r>
              <a:rPr lang="en-US" altLang="zh-CN" sz="2600" b="1" dirty="0" err="1">
                <a:latin typeface="微软雅黑" panose="020B0503020204020204" pitchFamily="34" charset="-122"/>
                <a:ea typeface="微软雅黑" panose="020B0503020204020204" pitchFamily="34" charset="-122"/>
              </a:rPr>
              <a:t>Qdrant</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PostgreSQL + </a:t>
            </a:r>
            <a:r>
              <a:rPr lang="en-US" altLang="zh-CN" sz="2600" b="1" dirty="0" err="1">
                <a:latin typeface="微软雅黑" panose="020B0503020204020204" pitchFamily="34" charset="-122"/>
                <a:ea typeface="微软雅黑" panose="020B0503020204020204" pitchFamily="34" charset="-122"/>
              </a:rPr>
              <a:t>PgVector</a:t>
            </a:r>
            <a:endParaRPr lang="en-US" altLang="zh-CN" sz="26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VM + Ubuntu + Docker + Redis + </a:t>
            </a:r>
            <a:r>
              <a:rPr lang="en-US" altLang="zh-CN" sz="2600" b="1" dirty="0" err="1">
                <a:latin typeface="微软雅黑" panose="020B0503020204020204" pitchFamily="34" charset="-122"/>
                <a:ea typeface="微软雅黑" panose="020B0503020204020204" pitchFamily="34" charset="-122"/>
              </a:rPr>
              <a:t>RediSearch</a:t>
            </a:r>
            <a:endParaRPr lang="en-US" altLang="zh-CN" sz="2600" b="1" dirty="0">
              <a:latin typeface="微软雅黑" panose="020B0503020204020204" pitchFamily="34" charset="-122"/>
              <a:ea typeface="微软雅黑" panose="020B0503020204020204" pitchFamily="34" charset="-122"/>
            </a:endParaRPr>
          </a:p>
          <a:p>
            <a:r>
              <a:rPr lang="zh-CN" altLang="en-US" sz="3000" b="1" dirty="0">
                <a:latin typeface="微软雅黑" panose="020B0503020204020204" pitchFamily="34" charset="-122"/>
                <a:ea typeface="微软雅黑" panose="020B0503020204020204" pitchFamily="34" charset="-122"/>
              </a:rPr>
              <a:t>次要选型</a:t>
            </a:r>
            <a:endParaRPr lang="en-US" altLang="zh-CN" sz="3000" b="1" dirty="0">
              <a:latin typeface="微软雅黑" panose="020B0503020204020204" pitchFamily="34" charset="-122"/>
              <a:ea typeface="微软雅黑" panose="020B0503020204020204" pitchFamily="34" charset="-122"/>
            </a:endParaRPr>
          </a:p>
          <a:p>
            <a:pPr lvl="1"/>
            <a:r>
              <a:rPr lang="en-US" altLang="zh-CN" sz="2600" b="1" dirty="0">
                <a:latin typeface="微软雅黑" panose="020B0503020204020204" pitchFamily="34" charset="-122"/>
                <a:ea typeface="微软雅黑" panose="020B0503020204020204" pitchFamily="34" charset="-122"/>
              </a:rPr>
              <a:t>Azure PostgreSQL SaaS </a:t>
            </a:r>
            <a:r>
              <a:rPr lang="zh-CN" altLang="en-US" sz="2600" b="1" dirty="0">
                <a:latin typeface="微软雅黑" panose="020B0503020204020204" pitchFamily="34" charset="-122"/>
                <a:ea typeface="微软雅黑" panose="020B0503020204020204" pitchFamily="34" charset="-122"/>
              </a:rPr>
              <a:t>目前不支持 </a:t>
            </a:r>
            <a:r>
              <a:rPr lang="en-US" altLang="zh-CN" sz="2600" b="1" dirty="0" err="1">
                <a:latin typeface="微软雅黑" panose="020B0503020204020204" pitchFamily="34" charset="-122"/>
                <a:ea typeface="微软雅黑" panose="020B0503020204020204" pitchFamily="34" charset="-122"/>
              </a:rPr>
              <a:t>PgVector</a:t>
            </a:r>
            <a:r>
              <a:rPr lang="en-US" altLang="zh-CN" sz="2600" b="1" dirty="0">
                <a:latin typeface="微软雅黑" panose="020B0503020204020204" pitchFamily="34" charset="-122"/>
                <a:ea typeface="微软雅黑" panose="020B0503020204020204" pitchFamily="34" charset="-122"/>
              </a:rPr>
              <a:t> </a:t>
            </a:r>
            <a:r>
              <a:rPr lang="zh-CN" altLang="en-US" sz="2600" b="1" dirty="0">
                <a:latin typeface="微软雅黑" panose="020B0503020204020204" pitchFamily="34" charset="-122"/>
                <a:ea typeface="微软雅黑" panose="020B0503020204020204" pitchFamily="34" charset="-122"/>
              </a:rPr>
              <a:t>扩展</a:t>
            </a:r>
            <a:endParaRPr lang="en-US" altLang="zh-CN" sz="26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放弃产品</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pPr lvl="1"/>
            <a:r>
              <a:rPr lang="en-US" sz="2600" b="1" dirty="0">
                <a:latin typeface="微软雅黑" panose="020B0503020204020204" pitchFamily="34" charset="-122"/>
                <a:ea typeface="微软雅黑" panose="020B0503020204020204" pitchFamily="34" charset="-122"/>
              </a:rPr>
              <a:t>Azure </a:t>
            </a:r>
            <a:r>
              <a:rPr lang="en-US" altLang="zh-CN" sz="2600" b="1" dirty="0">
                <a:latin typeface="微软雅黑" panose="020B0503020204020204" pitchFamily="34" charset="-122"/>
                <a:ea typeface="微软雅黑" panose="020B0503020204020204" pitchFamily="34" charset="-122"/>
              </a:rPr>
              <a:t>S</a:t>
            </a:r>
            <a:r>
              <a:rPr lang="en-US" sz="2600" b="1" dirty="0">
                <a:latin typeface="微软雅黑" panose="020B0503020204020204" pitchFamily="34" charset="-122"/>
                <a:ea typeface="微软雅黑" panose="020B0503020204020204" pitchFamily="34" charset="-122"/>
              </a:rPr>
              <a:t>aaS: Redis Enterprise + </a:t>
            </a:r>
            <a:r>
              <a:rPr lang="en-US" sz="2600" b="1" dirty="0" err="1">
                <a:latin typeface="微软雅黑" panose="020B0503020204020204" pitchFamily="34" charset="-122"/>
                <a:ea typeface="微软雅黑" panose="020B0503020204020204" pitchFamily="34" charset="-122"/>
              </a:rPr>
              <a:t>Redi</a:t>
            </a:r>
            <a:r>
              <a:rPr lang="en-US" altLang="zh-CN" sz="2600" b="1" dirty="0" err="1">
                <a:latin typeface="微软雅黑" panose="020B0503020204020204" pitchFamily="34" charset="-122"/>
                <a:ea typeface="微软雅黑" panose="020B0503020204020204" pitchFamily="34" charset="-122"/>
              </a:rPr>
              <a:t>Search</a:t>
            </a:r>
            <a:r>
              <a:rPr lang="en-US" altLang="zh-CN" sz="2600" b="1" dirty="0">
                <a:latin typeface="微软雅黑" panose="020B0503020204020204" pitchFamily="34" charset="-122"/>
                <a:ea typeface="微软雅黑" panose="020B0503020204020204" pitchFamily="34" charset="-122"/>
              </a:rPr>
              <a:t> @ </a:t>
            </a:r>
            <a:r>
              <a:rPr lang="en-US" altLang="zh-CN" sz="2600" b="1" dirty="0">
                <a:highlight>
                  <a:srgbClr val="FFFF00"/>
                </a:highlight>
                <a:latin typeface="微软雅黑" panose="020B0503020204020204" pitchFamily="34" charset="-122"/>
                <a:ea typeface="微软雅黑" panose="020B0503020204020204" pitchFamily="34" charset="-122"/>
              </a:rPr>
              <a:t>East US</a:t>
            </a:r>
          </a:p>
          <a:p>
            <a:pPr lvl="2"/>
            <a:r>
              <a:rPr lang="zh-CN" altLang="en-US" sz="2200" b="1" dirty="0">
                <a:highlight>
                  <a:srgbClr val="FFFF00"/>
                </a:highlight>
                <a:latin typeface="微软雅黑" panose="020B0503020204020204" pitchFamily="34" charset="-122"/>
                <a:ea typeface="微软雅黑" panose="020B0503020204020204" pitchFamily="34" charset="-122"/>
              </a:rPr>
              <a:t>持久化：</a:t>
            </a:r>
            <a:r>
              <a:rPr lang="en-US" altLang="zh-CN" sz="2200" b="1" dirty="0">
                <a:highlight>
                  <a:srgbClr val="FFFF00"/>
                </a:highlight>
                <a:latin typeface="微软雅黑" panose="020B0503020204020204" pitchFamily="34" charset="-122"/>
                <a:ea typeface="微软雅黑" panose="020B0503020204020204" pitchFamily="34" charset="-122"/>
              </a:rPr>
              <a:t>backup, </a:t>
            </a:r>
            <a:r>
              <a:rPr lang="zh-CN" altLang="en-US" sz="2200" b="1" dirty="0">
                <a:highlight>
                  <a:srgbClr val="FFFF00"/>
                </a:highlight>
                <a:latin typeface="微软雅黑" panose="020B0503020204020204" pitchFamily="34" charset="-122"/>
                <a:ea typeface="微软雅黑" panose="020B0503020204020204" pitchFamily="34" charset="-122"/>
              </a:rPr>
              <a:t>重启手工 </a:t>
            </a:r>
            <a:r>
              <a:rPr lang="en-US" altLang="zh-CN" sz="2200" b="1" dirty="0">
                <a:highlight>
                  <a:srgbClr val="FFFF00"/>
                </a:highlight>
                <a:latin typeface="微软雅黑" panose="020B0503020204020204" pitchFamily="34" charset="-122"/>
                <a:ea typeface="微软雅黑" panose="020B0503020204020204" pitchFamily="34" charset="-122"/>
              </a:rPr>
              <a:t>restore???</a:t>
            </a:r>
          </a:p>
          <a:p>
            <a:pPr lvl="2"/>
            <a:r>
              <a:rPr lang="zh-CN" altLang="en-US" sz="2200" b="1" dirty="0">
                <a:latin typeface="微软雅黑" panose="020B0503020204020204" pitchFamily="34" charset="-122"/>
                <a:ea typeface="微软雅黑" panose="020B0503020204020204" pitchFamily="34" charset="-122"/>
              </a:rPr>
              <a:t>必须至少选到 </a:t>
            </a:r>
            <a:r>
              <a:rPr lang="en-US" altLang="zh-CN" sz="2200" b="1" dirty="0">
                <a:latin typeface="微软雅黑" panose="020B0503020204020204" pitchFamily="34" charset="-122"/>
                <a:ea typeface="微软雅黑" panose="020B0503020204020204" pitchFamily="34" charset="-122"/>
              </a:rPr>
              <a:t>US</a:t>
            </a: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到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数据铺底时间很长 </a:t>
            </a:r>
            <a:r>
              <a:rPr lang="en-US" altLang="zh-CN" sz="2200" b="1" dirty="0">
                <a:latin typeface="微软雅黑" panose="020B0503020204020204" pitchFamily="34" charset="-122"/>
                <a:ea typeface="微软雅黑" panose="020B0503020204020204" pitchFamily="34" charset="-122"/>
              </a:rPr>
              <a:t>90</a:t>
            </a:r>
            <a:r>
              <a:rPr lang="zh-CN" altLang="en-US" sz="2200" b="1" dirty="0">
                <a:latin typeface="微软雅黑" panose="020B0503020204020204" pitchFamily="34" charset="-122"/>
                <a:ea typeface="微软雅黑" panose="020B0503020204020204" pitchFamily="34" charset="-122"/>
              </a:rPr>
              <a:t>分钟</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经测试功能就绪支持 </a:t>
            </a:r>
            <a:r>
              <a:rPr lang="en-US" sz="2200" b="1" dirty="0" err="1">
                <a:latin typeface="微软雅黑" panose="020B0503020204020204" pitchFamily="34" charset="-122"/>
                <a:ea typeface="微软雅黑" panose="020B0503020204020204" pitchFamily="34" charset="-122"/>
              </a:rPr>
              <a:t>Redi</a:t>
            </a:r>
            <a:r>
              <a:rPr lang="en-US" altLang="zh-CN" sz="2200" b="1" dirty="0" err="1">
                <a:latin typeface="微软雅黑" panose="020B0503020204020204" pitchFamily="34" charset="-122"/>
                <a:ea typeface="微软雅黑" panose="020B0503020204020204" pitchFamily="34" charset="-122"/>
              </a:rPr>
              <a:t>Search</a:t>
            </a:r>
            <a:r>
              <a:rPr lang="en-US" altLang="zh-CN" sz="2200" b="1" dirty="0">
                <a:latin typeface="微软雅黑" panose="020B0503020204020204" pitchFamily="34" charset="-122"/>
                <a:ea typeface="微软雅黑" panose="020B0503020204020204" pitchFamily="34" charset="-122"/>
              </a:rPr>
              <a:t> </a:t>
            </a:r>
            <a:r>
              <a:rPr lang="zh-CN" altLang="en-US" sz="2200" b="1" dirty="0">
                <a:latin typeface="微软雅黑" panose="020B0503020204020204" pitchFamily="34" charset="-122"/>
                <a:ea typeface="微软雅黑" panose="020B0503020204020204" pitchFamily="34" charset="-122"/>
              </a:rPr>
              <a:t>向量检索</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dirty="0">
                <a:latin typeface="微软雅黑" panose="020B0503020204020204" pitchFamily="34" charset="-122"/>
                <a:ea typeface="微软雅黑" panose="020B0503020204020204" pitchFamily="34" charset="-122"/>
              </a:rPr>
              <a:t>从 </a:t>
            </a:r>
            <a:r>
              <a:rPr lang="en-US" altLang="zh-CN" sz="2200" b="1" dirty="0">
                <a:latin typeface="微软雅黑" panose="020B0503020204020204" pitchFamily="34" charset="-122"/>
                <a:ea typeface="微软雅黑" panose="020B0503020204020204" pitchFamily="34" charset="-122"/>
              </a:rPr>
              <a:t>EA </a:t>
            </a:r>
            <a:r>
              <a:rPr lang="zh-CN" altLang="en-US" sz="2200" b="1" dirty="0">
                <a:latin typeface="微软雅黑" panose="020B0503020204020204" pitchFamily="34" charset="-122"/>
                <a:ea typeface="微软雅黑" panose="020B0503020204020204" pitchFamily="34" charset="-122"/>
              </a:rPr>
              <a:t>调用 </a:t>
            </a:r>
            <a:r>
              <a:rPr lang="en-US" altLang="zh-CN" sz="2200" b="1" dirty="0">
                <a:latin typeface="微软雅黑" panose="020B0503020204020204" pitchFamily="34" charset="-122"/>
                <a:ea typeface="微软雅黑" panose="020B0503020204020204" pitchFamily="34" charset="-122"/>
              </a:rPr>
              <a:t>EU </a:t>
            </a:r>
            <a:r>
              <a:rPr lang="zh-CN" altLang="en-US" sz="2200" b="1" dirty="0">
                <a:latin typeface="微软雅黑" panose="020B0503020204020204" pitchFamily="34" charset="-122"/>
                <a:ea typeface="微软雅黑" panose="020B0503020204020204" pitchFamily="34" charset="-122"/>
              </a:rPr>
              <a:t>平均时长 </a:t>
            </a:r>
            <a:r>
              <a:rPr lang="en-US" altLang="zh-CN" sz="2200" b="1" dirty="0">
                <a:latin typeface="微软雅黑" panose="020B0503020204020204" pitchFamily="34" charset="-122"/>
                <a:ea typeface="微软雅黑" panose="020B0503020204020204" pitchFamily="34" charset="-122"/>
              </a:rPr>
              <a:t>1</a:t>
            </a:r>
            <a:r>
              <a:rPr lang="zh-CN" altLang="en-US" sz="2200" b="1" dirty="0">
                <a:latin typeface="微软雅黑" panose="020B0503020204020204" pitchFamily="34" charset="-122"/>
                <a:ea typeface="微软雅黑" panose="020B0503020204020204" pitchFamily="34" charset="-122"/>
              </a:rPr>
              <a:t>秒</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笔</a:t>
            </a:r>
            <a:endParaRPr lang="en-US" altLang="zh-CN" sz="2200" b="1" dirty="0">
              <a:latin typeface="微软雅黑" panose="020B0503020204020204" pitchFamily="34" charset="-122"/>
              <a:ea typeface="微软雅黑" panose="020B0503020204020204" pitchFamily="34" charset="-122"/>
            </a:endParaRPr>
          </a:p>
          <a:p>
            <a:pPr lvl="2"/>
            <a:r>
              <a:rPr lang="zh-CN" altLang="en-US" sz="2200" b="1" strike="sngStrike" dirty="0">
                <a:highlight>
                  <a:srgbClr val="FFFF00"/>
                </a:highlight>
                <a:latin typeface="微软雅黑" panose="020B0503020204020204" pitchFamily="34" charset="-122"/>
                <a:ea typeface="微软雅黑" panose="020B0503020204020204" pitchFamily="34" charset="-122"/>
              </a:rPr>
              <a:t>放弃性能测试</a:t>
            </a:r>
            <a:endParaRPr lang="en-US" altLang="zh-CN" sz="2200" b="1" strike="sngStrike" dirty="0">
              <a:highlight>
                <a:srgbClr val="FFFF00"/>
              </a:highlight>
              <a:latin typeface="微软雅黑" panose="020B0503020204020204" pitchFamily="34" charset="-122"/>
              <a:ea typeface="微软雅黑" panose="020B0503020204020204" pitchFamily="34" charset="-122"/>
            </a:endParaRPr>
          </a:p>
          <a:p>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46620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38624-E528-1704-1D39-D13CCD47C8DF}"/>
              </a:ext>
            </a:extLst>
          </p:cNvPr>
          <p:cNvSpPr>
            <a:spLocks noGrp="1"/>
          </p:cNvSpPr>
          <p:nvPr>
            <p:ph type="title"/>
          </p:nvPr>
        </p:nvSpPr>
        <p:spPr>
          <a:xfrm>
            <a:off x="763555" y="83976"/>
            <a:ext cx="10515600" cy="765726"/>
          </a:xfrm>
        </p:spPr>
        <p:txBody>
          <a:bodyPr>
            <a:normAutofit/>
          </a:bodyPr>
          <a:lstStyle/>
          <a:p>
            <a:r>
              <a:rPr lang="zh-CN" altLang="en-US" sz="3600" b="1" dirty="0">
                <a:latin typeface="微软雅黑" panose="020B0503020204020204" pitchFamily="34" charset="-122"/>
                <a:ea typeface="微软雅黑" panose="020B0503020204020204" pitchFamily="34" charset="-122"/>
              </a:rPr>
              <a:t>本次评测产品向量支持概况</a:t>
            </a:r>
            <a:endParaRPr lang="en-US" sz="36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0042FC20-4163-704A-F233-8388409F75E2}"/>
              </a:ext>
            </a:extLst>
          </p:cNvPr>
          <p:cNvSpPr>
            <a:spLocks noGrp="1"/>
          </p:cNvSpPr>
          <p:nvPr>
            <p:ph idx="1"/>
          </p:nvPr>
        </p:nvSpPr>
        <p:spPr>
          <a:xfrm>
            <a:off x="193767" y="681745"/>
            <a:ext cx="5170714" cy="5970359"/>
          </a:xfrm>
        </p:spPr>
        <p:txBody>
          <a:bodyPr>
            <a:normAutofit fontScale="25000" lnSpcReduction="20000"/>
          </a:bodyPr>
          <a:lstStyle/>
          <a:p>
            <a:r>
              <a:rPr lang="en-US" altLang="zh-CN" sz="7200" b="1" dirty="0" err="1">
                <a:latin typeface="微软雅黑" panose="020B0503020204020204" pitchFamily="34" charset="-122"/>
                <a:ea typeface="微软雅黑" panose="020B0503020204020204" pitchFamily="34" charset="-122"/>
              </a:rPr>
              <a:t>Qdrant</a:t>
            </a:r>
            <a:endParaRPr lang="en-US" altLang="zh-CN" sz="7200" b="1" dirty="0">
              <a:latin typeface="微软雅黑" panose="020B0503020204020204" pitchFamily="34" charset="-122"/>
              <a:ea typeface="微软雅黑" panose="020B0503020204020204" pitchFamily="34" charset="-122"/>
            </a:endParaRPr>
          </a:p>
          <a:p>
            <a:pPr lvl="1"/>
            <a:r>
              <a:rPr lang="zh-CN" altLang="en-US" sz="4400" b="1" i="0" dirty="0">
                <a:solidFill>
                  <a:srgbClr val="FF0000"/>
                </a:solidFill>
                <a:effectLst/>
                <a:latin typeface="微软雅黑" panose="020B0503020204020204" pitchFamily="34" charset="-122"/>
                <a:ea typeface="微软雅黑" panose="020B0503020204020204" pitchFamily="34" charset="-122"/>
              </a:rPr>
              <a:t>开源面向下一代人工智能应用的矢量</a:t>
            </a:r>
            <a:r>
              <a:rPr lang="zh-CN" altLang="en-US" sz="4400" b="1" i="0" dirty="0">
                <a:solidFill>
                  <a:srgbClr val="FF0000"/>
                </a:solidFill>
                <a:effectLst/>
                <a:highlight>
                  <a:srgbClr val="FFFF00"/>
                </a:highlight>
                <a:latin typeface="微软雅黑" panose="020B0503020204020204" pitchFamily="34" charset="-122"/>
                <a:ea typeface="微软雅黑" panose="020B0503020204020204" pitchFamily="34" charset="-122"/>
              </a:rPr>
              <a:t>专业</a:t>
            </a:r>
            <a:r>
              <a:rPr lang="zh-CN" altLang="en-US" sz="4400" b="1" i="0" dirty="0">
                <a:solidFill>
                  <a:srgbClr val="FF0000"/>
                </a:solidFill>
                <a:effectLst/>
                <a:latin typeface="微软雅黑" panose="020B0503020204020204" pitchFamily="34" charset="-122"/>
                <a:ea typeface="微软雅黑" panose="020B0503020204020204" pitchFamily="34" charset="-122"/>
              </a:rPr>
              <a:t>搜索引擎</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solidFill>
                  <a:srgbClr val="FF0000"/>
                </a:solidFill>
                <a:latin typeface="微软雅黑" panose="020B0503020204020204" pitchFamily="34" charset="-122"/>
                <a:ea typeface="微软雅黑" panose="020B0503020204020204" pitchFamily="34" charset="-122"/>
              </a:rPr>
              <a:t>支持索引</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2"/>
            <a:r>
              <a:rPr lang="zh-CN" altLang="en-US" sz="4400" b="1" dirty="0">
                <a:solidFill>
                  <a:srgbClr val="FF0000"/>
                </a:solidFill>
                <a:latin typeface="微软雅黑" panose="020B0503020204020204" pitchFamily="34" charset="-122"/>
                <a:ea typeface="微软雅黑" panose="020B0503020204020204" pitchFamily="34" charset="-122"/>
              </a:rPr>
              <a:t>默认仅支持 </a:t>
            </a:r>
            <a:r>
              <a:rPr lang="en-US" altLang="zh-CN" sz="4400" b="1" dirty="0">
                <a:solidFill>
                  <a:srgbClr val="FF0000"/>
                </a:solidFill>
                <a:latin typeface="微软雅黑" panose="020B0503020204020204" pitchFamily="34" charset="-122"/>
                <a:ea typeface="微软雅黑" panose="020B0503020204020204" pitchFamily="34" charset="-122"/>
              </a:rPr>
              <a:t>HNSW </a:t>
            </a:r>
            <a:r>
              <a:rPr lang="zh-CN" altLang="en-US" sz="4400" b="1" dirty="0">
                <a:solidFill>
                  <a:srgbClr val="FF0000"/>
                </a:solidFill>
                <a:latin typeface="微软雅黑" panose="020B0503020204020204" pitchFamily="34" charset="-122"/>
                <a:ea typeface="微软雅黑" panose="020B0503020204020204" pitchFamily="34" charset="-122"/>
              </a:rPr>
              <a:t>索引（足矣）</a:t>
            </a:r>
            <a:endParaRPr lang="en-US" altLang="zh-CN" sz="4400" b="1" dirty="0">
              <a:solidFill>
                <a:srgbClr val="FF0000"/>
              </a:solidFill>
              <a:latin typeface="微软雅黑" panose="020B0503020204020204" pitchFamily="34" charset="-122"/>
              <a:ea typeface="微软雅黑" panose="020B0503020204020204" pitchFamily="34" charset="-122"/>
            </a:endParaRPr>
          </a:p>
          <a:p>
            <a:pPr lvl="1"/>
            <a:r>
              <a:rPr lang="zh-CN" altLang="en-US" sz="4400" b="1" dirty="0">
                <a:latin typeface="微软雅黑" panose="020B0503020204020204" pitchFamily="34" charset="-122"/>
                <a:ea typeface="微软雅黑" panose="020B0503020204020204" pitchFamily="34" charset="-122"/>
              </a:rPr>
              <a:t>支持</a:t>
            </a:r>
            <a:r>
              <a:rPr lang="en-US" altLang="zh-CN" sz="4400" b="1" dirty="0">
                <a:latin typeface="微软雅黑" panose="020B0503020204020204" pitchFamily="34" charset="-122"/>
                <a:ea typeface="微软雅黑" panose="020B0503020204020204" pitchFamily="34" charset="-122"/>
              </a:rPr>
              <a:t>Metric</a:t>
            </a:r>
            <a:r>
              <a:rPr lang="zh-CN" altLang="en-US" sz="4400" b="1" dirty="0">
                <a:latin typeface="微软雅黑" panose="020B0503020204020204" pitchFamily="34" charset="-122"/>
                <a:ea typeface="微软雅黑" panose="020B0503020204020204" pitchFamily="34" charset="-122"/>
              </a:rPr>
              <a:t>函数</a:t>
            </a:r>
            <a:endParaRPr lang="en-US" altLang="zh-CN" sz="4400" b="1" dirty="0">
              <a:latin typeface="微软雅黑" panose="020B0503020204020204" pitchFamily="34" charset="-122"/>
              <a:ea typeface="微软雅黑" panose="020B0503020204020204" pitchFamily="34" charset="-122"/>
            </a:endParaRPr>
          </a:p>
          <a:p>
            <a:pPr lvl="2"/>
            <a:r>
              <a:rPr lang="en-US" altLang="zh-CN" sz="4400" b="1" dirty="0" err="1">
                <a:latin typeface="微软雅黑" panose="020B0503020204020204" pitchFamily="34" charset="-122"/>
                <a:ea typeface="微软雅黑" panose="020B0503020204020204" pitchFamily="34" charset="-122"/>
              </a:rPr>
              <a:t>CosineDistance</a:t>
            </a:r>
            <a:r>
              <a:rPr lang="zh-CN" altLang="en-US" sz="4400" b="1" dirty="0">
                <a:latin typeface="微软雅黑" panose="020B0503020204020204" pitchFamily="34" charset="-122"/>
                <a:ea typeface="微软雅黑" panose="020B0503020204020204" pitchFamily="34" charset="-122"/>
              </a:rPr>
              <a:t>、</a:t>
            </a:r>
            <a:r>
              <a:rPr lang="en-US" altLang="zh-CN" sz="4400" b="1" dirty="0" err="1">
                <a:latin typeface="微软雅黑" panose="020B0503020204020204" pitchFamily="34" charset="-122"/>
                <a:ea typeface="微软雅黑" panose="020B0503020204020204" pitchFamily="34" charset="-122"/>
              </a:rPr>
              <a:t>dotProduct</a:t>
            </a:r>
            <a:r>
              <a:rPr lang="zh-CN" altLang="en-US" sz="4400" b="1" dirty="0">
                <a:latin typeface="微软雅黑" panose="020B0503020204020204" pitchFamily="34" charset="-122"/>
                <a:ea typeface="微软雅黑" panose="020B0503020204020204" pitchFamily="34" charset="-122"/>
              </a:rPr>
              <a:t>、</a:t>
            </a:r>
            <a:r>
              <a:rPr lang="en-US" altLang="zh-CN" sz="4400" b="1" dirty="0">
                <a:latin typeface="微软雅黑" panose="020B0503020204020204" pitchFamily="34" charset="-122"/>
                <a:ea typeface="微软雅黑" panose="020B0503020204020204" pitchFamily="34" charset="-122"/>
              </a:rPr>
              <a:t>L2Distance</a:t>
            </a:r>
          </a:p>
          <a:p>
            <a:pPr lvl="1"/>
            <a:r>
              <a:rPr lang="zh-CN" altLang="en-US" sz="4400" b="1" dirty="0">
                <a:latin typeface="微软雅黑" panose="020B0503020204020204" pitchFamily="34" charset="-122"/>
                <a:ea typeface="微软雅黑" panose="020B0503020204020204" pitchFamily="34" charset="-122"/>
              </a:rPr>
              <a:t>其他相关</a:t>
            </a:r>
            <a:endParaRPr lang="en-US" altLang="zh-CN" sz="4400" b="1"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Vector Database for the next generation of AI applications. Also available in the cloud https://cloud.qdrant.io/ --- </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qdrant：Qdrant</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用于下一代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AI </a:t>
            </a:r>
            <a:r>
              <a:rPr lang="zh-CN" alt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应用程序的矢量数据库。也可在云中使用 </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https://cloud.qdrant.io/ (github.com)</a:t>
            </a:r>
            <a:endParaRPr lang="en-US" altLang="zh-CN" sz="4400" b="1" dirty="0">
              <a:solidFill>
                <a:srgbClr val="0070C0"/>
              </a:solidFill>
              <a:latin typeface="微软雅黑" panose="020B0503020204020204" pitchFamily="34" charset="-122"/>
              <a:ea typeface="微软雅黑" panose="020B0503020204020204" pitchFamily="34" charset="-122"/>
            </a:endParaRPr>
          </a:p>
          <a:p>
            <a:r>
              <a:rPr lang="en-US" altLang="zh-CN" sz="7200" b="1" dirty="0" err="1">
                <a:latin typeface="微软雅黑" panose="020B0503020204020204" pitchFamily="34" charset="-122"/>
                <a:ea typeface="微软雅黑" panose="020B0503020204020204" pitchFamily="34" charset="-122"/>
              </a:rPr>
              <a:t>PostgresSQL</a:t>
            </a:r>
            <a:endParaRPr lang="en-US" altLang="zh-CN" sz="7200" b="1" dirty="0">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开源传统关系数据库</a:t>
            </a:r>
            <a:r>
              <a:rPr lang="zh-CN" altLang="en-US" sz="4400" dirty="0">
                <a:highlight>
                  <a:srgbClr val="FFFF00"/>
                </a:highlight>
                <a:latin typeface="微软雅黑" panose="020B0503020204020204" pitchFamily="34" charset="-122"/>
                <a:ea typeface="微软雅黑" panose="020B0503020204020204" pitchFamily="34" charset="-122"/>
              </a:rPr>
              <a:t>加持 </a:t>
            </a:r>
            <a:r>
              <a:rPr lang="en-US" altLang="zh-CN" sz="4400" dirty="0" err="1">
                <a:highlight>
                  <a:srgbClr val="FFFF00"/>
                </a:highlight>
                <a:latin typeface="微软雅黑" panose="020B0503020204020204" pitchFamily="34" charset="-122"/>
                <a:ea typeface="微软雅黑" panose="020B0503020204020204" pitchFamily="34" charset="-122"/>
              </a:rPr>
              <a:t>PgVector</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扩展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zh-CN" altLang="en-US" sz="4400" dirty="0">
                <a:latin typeface="微软雅黑" panose="020B0503020204020204" pitchFamily="34" charset="-122"/>
                <a:ea typeface="微软雅黑" panose="020B0503020204020204" pitchFamily="34" charset="-122"/>
              </a:rPr>
              <a:t>支持索引</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L2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vector_l2_ops</a:t>
            </a:r>
          </a:p>
          <a:p>
            <a:pPr lvl="2"/>
            <a:r>
              <a:rPr lang="en-US" altLang="zh-CN" sz="4400" dirty="0">
                <a:latin typeface="微软雅黑" panose="020B0503020204020204" pitchFamily="34" charset="-122"/>
                <a:ea typeface="微软雅黑" panose="020B0503020204020204" pitchFamily="34" charset="-122"/>
              </a:rPr>
              <a:t>Inner product: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vector_ip_ops</a:t>
            </a:r>
            <a:endParaRPr lang="en-US" altLang="zh-CN" sz="4400" dirty="0">
              <a:latin typeface="微软雅黑" panose="020B0503020204020204" pitchFamily="34" charset="-122"/>
              <a:ea typeface="微软雅黑" panose="020B0503020204020204" pitchFamily="34" charset="-122"/>
            </a:endParaRPr>
          </a:p>
          <a:p>
            <a:pPr lvl="2"/>
            <a:r>
              <a:rPr lang="en-US" altLang="zh-CN" sz="4400" dirty="0">
                <a:latin typeface="微软雅黑" panose="020B0503020204020204" pitchFamily="34" charset="-122"/>
                <a:ea typeface="微软雅黑" panose="020B0503020204020204" pitchFamily="34" charset="-122"/>
              </a:rPr>
              <a:t>Cosine distance: </a:t>
            </a:r>
            <a:r>
              <a:rPr lang="en-US" altLang="zh-CN" sz="4400" dirty="0" err="1">
                <a:latin typeface="微软雅黑" panose="020B0503020204020204" pitchFamily="34" charset="-122"/>
                <a:ea typeface="微软雅黑" panose="020B0503020204020204" pitchFamily="34" charset="-122"/>
              </a:rPr>
              <a:t>ivfflat</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vector_cosine_ops</a:t>
            </a:r>
            <a:endParaRPr lang="en-US" altLang="zh-CN" sz="4400" dirty="0">
              <a:latin typeface="微软雅黑" panose="020B0503020204020204" pitchFamily="34" charset="-122"/>
              <a:ea typeface="微软雅黑" panose="020B0503020204020204" pitchFamily="34" charset="-122"/>
            </a:endParaRPr>
          </a:p>
          <a:p>
            <a:pPr lvl="1"/>
            <a:r>
              <a:rPr lang="zh-CN" altLang="en-US" sz="5600" dirty="0">
                <a:latin typeface="微软雅黑" panose="020B0503020204020204" pitchFamily="34" charset="-122"/>
                <a:ea typeface="微软雅黑" panose="020B0503020204020204" pitchFamily="34" charset="-122"/>
              </a:rPr>
              <a:t>支持</a:t>
            </a:r>
            <a:r>
              <a:rPr lang="en-US" altLang="zh-CN" sz="5600" dirty="0">
                <a:latin typeface="微软雅黑" panose="020B0503020204020204" pitchFamily="34" charset="-122"/>
                <a:ea typeface="微软雅黑" panose="020B0503020204020204" pitchFamily="34" charset="-122"/>
              </a:rPr>
              <a:t>Metric</a:t>
            </a:r>
            <a:r>
              <a:rPr lang="zh-CN" altLang="en-US" sz="5600" dirty="0">
                <a:latin typeface="微软雅黑" panose="020B0503020204020204" pitchFamily="34" charset="-122"/>
                <a:ea typeface="微软雅黑" panose="020B0503020204020204" pitchFamily="34" charset="-122"/>
              </a:rPr>
              <a:t>函数</a:t>
            </a:r>
            <a:endParaRPr lang="en-US" altLang="zh-CN" sz="5600" dirty="0">
              <a:latin typeface="微软雅黑" panose="020B0503020204020204" pitchFamily="34" charset="-122"/>
              <a:ea typeface="微软雅黑" panose="020B0503020204020204" pitchFamily="34" charset="-122"/>
            </a:endParaRPr>
          </a:p>
          <a:p>
            <a:pPr lvl="2"/>
            <a:r>
              <a:rPr lang="en-US" altLang="zh-CN" sz="4400" dirty="0" err="1">
                <a:latin typeface="微软雅黑" panose="020B0503020204020204" pitchFamily="34" charset="-122"/>
                <a:ea typeface="微软雅黑" panose="020B0503020204020204" pitchFamily="34" charset="-122"/>
              </a:rPr>
              <a:t>CosineDistance</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dotProduct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L2Distance</a:t>
            </a:r>
          </a:p>
          <a:p>
            <a:pPr lvl="1"/>
            <a:r>
              <a:rPr lang="zh-CN" altLang="en-US" sz="4400" dirty="0">
                <a:latin typeface="微软雅黑" panose="020B0503020204020204" pitchFamily="34" charset="-122"/>
                <a:ea typeface="微软雅黑" panose="020B0503020204020204" pitchFamily="34" charset="-122"/>
              </a:rPr>
              <a:t>其他相关</a:t>
            </a:r>
            <a:endParaRPr lang="en-US" altLang="zh-CN" sz="44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Open-source vector similarity search for Postgres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pgvector：Postgres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a:r>
            <a:r>
              <a:rPr lang="zh-CN" alt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的开源向量相似性搜索 </a:t>
            </a:r>
            <a:r>
              <a:rPr lang="en-US" altLang="zh-CN"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github.com)</a:t>
            </a:r>
            <a:endParaRPr lang="en-US" altLang="zh-CN" sz="4400" dirty="0">
              <a:solidFill>
                <a:srgbClr val="0070C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
        <p:nvSpPr>
          <p:cNvPr id="4" name="Content Placeholder 2">
            <a:extLst>
              <a:ext uri="{FF2B5EF4-FFF2-40B4-BE49-F238E27FC236}">
                <a16:creationId xmlns:a16="http://schemas.microsoft.com/office/drawing/2014/main" id="{0DC02C3A-3077-D01E-61E4-180ACDB43972}"/>
              </a:ext>
            </a:extLst>
          </p:cNvPr>
          <p:cNvSpPr txBox="1">
            <a:spLocks/>
          </p:cNvSpPr>
          <p:nvPr/>
        </p:nvSpPr>
        <p:spPr>
          <a:xfrm>
            <a:off x="5663215" y="681745"/>
            <a:ext cx="6093356" cy="6176255"/>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sz="3300" b="1" dirty="0">
                <a:latin typeface="微软雅黑" panose="020B0503020204020204" pitchFamily="34" charset="-122"/>
                <a:ea typeface="微软雅黑" panose="020B0503020204020204" pitchFamily="34" charset="-122"/>
              </a:rPr>
              <a:t>Milvus</a:t>
            </a:r>
          </a:p>
          <a:p>
            <a:pPr lvl="1"/>
            <a:r>
              <a:rPr lang="zh-CN" altLang="en-US" sz="2000" b="1" dirty="0">
                <a:solidFill>
                  <a:srgbClr val="FF0000"/>
                </a:solidFill>
                <a:latin typeface="微软雅黑" panose="020B0503020204020204" pitchFamily="34" charset="-122"/>
                <a:ea typeface="微软雅黑" panose="020B0503020204020204" pitchFamily="34" charset="-122"/>
              </a:rPr>
              <a:t>开源的，高度可扩展且速度极快</a:t>
            </a:r>
            <a:r>
              <a:rPr lang="en-US" altLang="zh-CN" sz="2000" b="1" dirty="0">
                <a:solidFill>
                  <a:srgbClr val="FF0000"/>
                </a:solidFill>
                <a:latin typeface="微软雅黑" panose="020B0503020204020204" pitchFamily="34" charset="-122"/>
                <a:ea typeface="微软雅黑" panose="020B0503020204020204" pitchFamily="34" charset="-122"/>
              </a:rPr>
              <a:t>, </a:t>
            </a:r>
            <a:r>
              <a:rPr lang="zh-CN" altLang="en-US" sz="2000" b="1" dirty="0">
                <a:solidFill>
                  <a:srgbClr val="FF0000"/>
                </a:solidFill>
                <a:latin typeface="微软雅黑" panose="020B0503020204020204" pitchFamily="34" charset="-122"/>
                <a:ea typeface="微软雅黑" panose="020B0503020204020204" pitchFamily="34" charset="-122"/>
              </a:rPr>
              <a:t>最受企业用户欢迎的矢量数据库</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支持持久化数据，重启自动恢复数据到内存</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群集下，万亿矢量数据集的毫秒级搜索</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solidFill>
                  <a:srgbClr val="FF0000"/>
                </a:solidFill>
                <a:latin typeface="微软雅黑" panose="020B0503020204020204" pitchFamily="34" charset="-122"/>
                <a:ea typeface="微软雅黑" panose="020B0503020204020204" pitchFamily="34" charset="-122"/>
              </a:rPr>
              <a:t>支持索引</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2"/>
            <a:r>
              <a:rPr lang="zh-CN" altLang="en-US" sz="2000" b="1" dirty="0">
                <a:solidFill>
                  <a:srgbClr val="FF0000"/>
                </a:solidFill>
                <a:latin typeface="微软雅黑" panose="020B0503020204020204" pitchFamily="34" charset="-122"/>
                <a:ea typeface="微软雅黑" panose="020B0503020204020204" pitchFamily="34" charset="-122"/>
              </a:rPr>
              <a:t>支持 </a:t>
            </a:r>
            <a:r>
              <a:rPr lang="en-US" altLang="zh-CN" sz="2000" b="1" dirty="0">
                <a:solidFill>
                  <a:srgbClr val="FF0000"/>
                </a:solidFill>
                <a:latin typeface="微软雅黑" panose="020B0503020204020204" pitchFamily="34" charset="-122"/>
                <a:ea typeface="微软雅黑" panose="020B0503020204020204" pitchFamily="34" charset="-122"/>
              </a:rPr>
              <a:t>HNSW </a:t>
            </a:r>
            <a:r>
              <a:rPr lang="zh-CN" altLang="en-US" sz="2000" b="1" dirty="0">
                <a:solidFill>
                  <a:srgbClr val="FF0000"/>
                </a:solidFill>
                <a:latin typeface="微软雅黑" panose="020B0503020204020204" pitchFamily="34" charset="-122"/>
                <a:ea typeface="微软雅黑" panose="020B0503020204020204" pitchFamily="34" charset="-122"/>
              </a:rPr>
              <a:t>索引等</a:t>
            </a:r>
            <a:endParaRPr lang="en-US" altLang="zh-CN" sz="2000" b="1" dirty="0">
              <a:solidFill>
                <a:srgbClr val="FF0000"/>
              </a:solidFill>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支持</a:t>
            </a:r>
            <a:r>
              <a:rPr lang="en-US" altLang="zh-CN" sz="2000" b="1" dirty="0">
                <a:latin typeface="微软雅黑" panose="020B0503020204020204" pitchFamily="34" charset="-122"/>
                <a:ea typeface="微软雅黑" panose="020B0503020204020204" pitchFamily="34" charset="-122"/>
              </a:rPr>
              <a:t>Metric</a:t>
            </a:r>
            <a:r>
              <a:rPr lang="zh-CN" altLang="en-US" sz="2000" b="1" dirty="0">
                <a:latin typeface="微软雅黑" panose="020B0503020204020204" pitchFamily="34" charset="-122"/>
                <a:ea typeface="微软雅黑" panose="020B0503020204020204" pitchFamily="34" charset="-122"/>
              </a:rPr>
              <a:t>函数</a:t>
            </a:r>
            <a:endParaRPr lang="en-US" altLang="zh-CN" sz="2000" b="1" dirty="0">
              <a:latin typeface="微软雅黑" panose="020B0503020204020204" pitchFamily="34" charset="-122"/>
              <a:ea typeface="微软雅黑" panose="020B0503020204020204" pitchFamily="34" charset="-122"/>
            </a:endParaRPr>
          </a:p>
          <a:p>
            <a:pPr lvl="2"/>
            <a:r>
              <a:rPr lang="en-US" altLang="zh-CN" sz="2000" b="1" dirty="0">
                <a:latin typeface="微软雅黑" panose="020B0503020204020204" pitchFamily="34" charset="-122"/>
                <a:ea typeface="微软雅黑" panose="020B0503020204020204" pitchFamily="34" charset="-122"/>
              </a:rPr>
              <a:t>Inner Product</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L2Distance</a:t>
            </a:r>
          </a:p>
          <a:p>
            <a:pPr lvl="1"/>
            <a:r>
              <a:rPr lang="zh-CN" altLang="en-US" sz="2000" b="1" dirty="0">
                <a:latin typeface="微软雅黑" panose="020B0503020204020204" pitchFamily="34" charset="-122"/>
                <a:ea typeface="微软雅黑" panose="020B0503020204020204" pitchFamily="34" charset="-122"/>
              </a:rPr>
              <a:t>其他</a:t>
            </a:r>
            <a:endParaRPr lang="en-US" altLang="zh-CN" sz="2000" b="1"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milvus-io/milvus: A cloud-native vector database, storage for next generation AI applications --- milvus-io/milvus：</a:t>
            </a:r>
            <a:r>
              <a:rPr lang="zh-CN" alt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云原生矢量数据库，下一代人工智能应用的存储 </a:t>
            </a:r>
            <a:r>
              <a:rPr lang="en-US" altLang="zh-CN"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20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github.com)</a:t>
            </a:r>
            <a:endParaRPr lang="en-US" altLang="zh-CN" sz="2000" dirty="0">
              <a:solidFill>
                <a:srgbClr val="0070C0"/>
              </a:solidFill>
              <a:latin typeface="微软雅黑" panose="020B0503020204020204" pitchFamily="34" charset="-122"/>
              <a:ea typeface="微软雅黑" panose="020B0503020204020204" pitchFamily="34" charset="-122"/>
            </a:endParaRPr>
          </a:p>
          <a:p>
            <a:r>
              <a:rPr lang="en-US" altLang="zh-CN" sz="3300" b="1" dirty="0">
                <a:latin typeface="微软雅黑" panose="020B0503020204020204" pitchFamily="34" charset="-122"/>
                <a:ea typeface="微软雅黑" panose="020B0503020204020204" pitchFamily="34" charset="-122"/>
              </a:rPr>
              <a:t>Redis</a:t>
            </a:r>
          </a:p>
          <a:p>
            <a:pPr lvl="1"/>
            <a:r>
              <a:rPr lang="zh-CN" altLang="en-US" sz="2000" dirty="0">
                <a:latin typeface="微软雅黑" panose="020B0503020204020204" pitchFamily="34" charset="-122"/>
                <a:ea typeface="微软雅黑" panose="020B0503020204020204" pitchFamily="34" charset="-122"/>
              </a:rPr>
              <a:t>开源 </a:t>
            </a:r>
            <a:r>
              <a:rPr lang="en-US" altLang="zh-CN" sz="2000" dirty="0">
                <a:latin typeface="微软雅黑" panose="020B0503020204020204" pitchFamily="34" charset="-122"/>
                <a:ea typeface="微软雅黑" panose="020B0503020204020204" pitchFamily="34" charset="-122"/>
              </a:rPr>
              <a:t>New/No SQL </a:t>
            </a:r>
            <a:r>
              <a:rPr lang="zh-CN" altLang="en-US" sz="2000" dirty="0">
                <a:highlight>
                  <a:srgbClr val="FFFF00"/>
                </a:highlight>
                <a:latin typeface="微软雅黑" panose="020B0503020204020204" pitchFamily="34" charset="-122"/>
                <a:ea typeface="微软雅黑" panose="020B0503020204020204" pitchFamily="34" charset="-122"/>
              </a:rPr>
              <a:t>加持 </a:t>
            </a:r>
            <a:r>
              <a:rPr lang="en-US" altLang="zh-CN" sz="2000" dirty="0" err="1">
                <a:highlight>
                  <a:srgbClr val="FFFF00"/>
                </a:highlight>
                <a:latin typeface="微软雅黑" panose="020B0503020204020204" pitchFamily="34" charset="-122"/>
                <a:ea typeface="微软雅黑" panose="020B0503020204020204" pitchFamily="34" charset="-122"/>
              </a:rPr>
              <a:t>RediSeach</a:t>
            </a:r>
            <a:r>
              <a:rPr lang="en-US" altLang="zh-CN" sz="2000" dirty="0">
                <a:highlight>
                  <a:srgbClr val="FFFF00"/>
                </a:highlight>
                <a:latin typeface="微软雅黑" panose="020B0503020204020204" pitchFamily="34" charset="-122"/>
                <a:ea typeface="微软雅黑" panose="020B0503020204020204" pitchFamily="34" charset="-122"/>
              </a:rPr>
              <a:t> </a:t>
            </a:r>
            <a:r>
              <a:rPr lang="zh-CN" altLang="en-US" sz="2000" dirty="0">
                <a:highlight>
                  <a:srgbClr val="FFFF00"/>
                </a:highlight>
                <a:latin typeface="微软雅黑" panose="020B0503020204020204" pitchFamily="34" charset="-122"/>
                <a:ea typeface="微软雅黑" panose="020B0503020204020204" pitchFamily="34" charset="-122"/>
              </a:rPr>
              <a:t>模块</a:t>
            </a:r>
            <a:endParaRPr lang="en-US" altLang="zh-CN" sz="2000" dirty="0">
              <a:highlight>
                <a:srgbClr val="FFFF00"/>
              </a:highlight>
              <a:latin typeface="微软雅黑" panose="020B0503020204020204" pitchFamily="34" charset="-122"/>
              <a:ea typeface="微软雅黑" panose="020B0503020204020204" pitchFamily="34" charset="-122"/>
            </a:endParaRPr>
          </a:p>
          <a:p>
            <a:pPr lvl="1"/>
            <a:r>
              <a:rPr lang="zh-CN" altLang="en-US" sz="2000" dirty="0">
                <a:latin typeface="微软雅黑" panose="020B0503020204020204" pitchFamily="34" charset="-122"/>
                <a:ea typeface="微软雅黑" panose="020B0503020204020204" pitchFamily="34" charset="-122"/>
              </a:rPr>
              <a:t>支持索引</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FLAT </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IVF_FLAT</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a:latin typeface="微软雅黑" panose="020B0503020204020204" pitchFamily="34" charset="-122"/>
                <a:ea typeface="微软雅黑" panose="020B0503020204020204" pitchFamily="34" charset="-122"/>
              </a:rPr>
              <a:t>HNSW (</a:t>
            </a:r>
            <a:r>
              <a:rPr lang="en-US" sz="2000" dirty="0">
                <a:latin typeface="微软雅黑" panose="020B0503020204020204" pitchFamily="34" charset="-122"/>
                <a:ea typeface="微软雅黑" panose="020B0503020204020204" pitchFamily="34" charset="-122"/>
              </a:rPr>
              <a:t>Hierarchical Small World Graph)</a:t>
            </a:r>
          </a:p>
          <a:p>
            <a:pPr lvl="1"/>
            <a:r>
              <a:rPr lang="zh-CN" altLang="en-US" sz="2000" dirty="0">
                <a:latin typeface="微软雅黑" panose="020B0503020204020204" pitchFamily="34" charset="-122"/>
                <a:ea typeface="微软雅黑" panose="020B0503020204020204" pitchFamily="34" charset="-122"/>
              </a:rPr>
              <a:t>支持</a:t>
            </a:r>
            <a:r>
              <a:rPr lang="en-US" altLang="zh-CN" sz="2000" dirty="0">
                <a:latin typeface="微软雅黑" panose="020B0503020204020204" pitchFamily="34" charset="-122"/>
                <a:ea typeface="微软雅黑" panose="020B0503020204020204" pitchFamily="34" charset="-122"/>
              </a:rPr>
              <a:t>Metric</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r>
              <a:rPr lang="en-US" altLang="zh-CN" sz="2000" dirty="0" err="1">
                <a:latin typeface="微软雅黑" panose="020B0503020204020204" pitchFamily="34" charset="-122"/>
                <a:ea typeface="微软雅黑" panose="020B0503020204020204" pitchFamily="34" charset="-122"/>
              </a:rPr>
              <a:t>CosineDistance</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dotProduct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L2Distance</a:t>
            </a:r>
          </a:p>
          <a:p>
            <a:pPr lvl="1"/>
            <a:r>
              <a:rPr lang="zh-CN" altLang="en-US" sz="2000" dirty="0">
                <a:latin typeface="微软雅黑" panose="020B0503020204020204" pitchFamily="34" charset="-122"/>
                <a:ea typeface="微软雅黑" panose="020B0503020204020204" pitchFamily="34" charset="-122"/>
              </a:rPr>
              <a:t>其他</a:t>
            </a:r>
            <a:endParaRPr lang="en-US" altLang="zh-CN" sz="2000" dirty="0">
              <a:latin typeface="微软雅黑" panose="020B0503020204020204" pitchFamily="34" charset="-122"/>
              <a:ea typeface="微软雅黑" panose="020B0503020204020204" pitchFamily="34" charset="-122"/>
            </a:endParaRPr>
          </a:p>
          <a:p>
            <a:pPr lvl="2"/>
            <a:r>
              <a:rPr 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Vector similarity | Redis --- </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向量相似度 </a:t>
            </a:r>
            <a:r>
              <a:rPr lang="en-US" altLang="zh-CN"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t>
            </a:r>
            <a:r>
              <a:rPr lang="zh-CN" altLang="en-US" sz="20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雷迪斯</a:t>
            </a:r>
            <a:endParaRPr lang="en-US" altLang="zh-CN" sz="2000" dirty="0">
              <a:solidFill>
                <a:srgbClr val="0070C0"/>
              </a:solidFill>
              <a:latin typeface="微软雅黑" panose="020B0503020204020204" pitchFamily="34" charset="-122"/>
              <a:ea typeface="微软雅黑" panose="020B0503020204020204" pitchFamily="34" charset="-122"/>
            </a:endParaRPr>
          </a:p>
          <a:p>
            <a:pPr lvl="1"/>
            <a:r>
              <a:rPr lang="zh-CN" altLang="en-US" sz="1900" b="1" dirty="0">
                <a:solidFill>
                  <a:srgbClr val="FF0000"/>
                </a:solidFill>
                <a:latin typeface="微软雅黑" panose="020B0503020204020204" pitchFamily="34" charset="-122"/>
                <a:ea typeface="微软雅黑" panose="020B0503020204020204" pitchFamily="34" charset="-122"/>
              </a:rPr>
              <a:t>内存数据库</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重启后数据消失、密码消失</a:t>
            </a:r>
            <a:endParaRPr lang="en-US" altLang="zh-CN" sz="1900" b="1" dirty="0">
              <a:solidFill>
                <a:srgbClr val="FF0000"/>
              </a:solidFill>
              <a:latin typeface="微软雅黑" panose="020B0503020204020204" pitchFamily="34" charset="-122"/>
              <a:ea typeface="微软雅黑" panose="020B0503020204020204" pitchFamily="34" charset="-122"/>
            </a:endParaRPr>
          </a:p>
          <a:p>
            <a:pPr lvl="2"/>
            <a:r>
              <a:rPr lang="zh-CN" altLang="en-US" sz="1900" b="1" dirty="0">
                <a:solidFill>
                  <a:srgbClr val="FF0000"/>
                </a:solidFill>
                <a:latin typeface="微软雅黑" panose="020B0503020204020204" pitchFamily="34" charset="-122"/>
                <a:ea typeface="微软雅黑" panose="020B0503020204020204" pitchFamily="34" charset="-122"/>
              </a:rPr>
              <a:t>请自行实现持久化、双写到数据库</a:t>
            </a:r>
            <a:endParaRPr lang="en-US" sz="1900" b="1" dirty="0">
              <a:solidFill>
                <a:srgbClr val="FF0000"/>
              </a:solidFill>
              <a:latin typeface="微软雅黑" panose="020B0503020204020204" pitchFamily="34" charset="-122"/>
              <a:ea typeface="微软雅黑" panose="020B0503020204020204" pitchFamily="34" charset="-122"/>
            </a:endParaRPr>
          </a:p>
          <a:p>
            <a:pPr lvl="1"/>
            <a:endParaRPr lang="en-US" altLang="zh-CN" sz="20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2"/>
            <a:endParaRPr lang="en-US" altLang="zh-CN" sz="1200" dirty="0">
              <a:latin typeface="微软雅黑" panose="020B0503020204020204" pitchFamily="34" charset="-122"/>
              <a:ea typeface="微软雅黑" panose="020B0503020204020204" pitchFamily="34" charset="-122"/>
            </a:endParaRPr>
          </a:p>
          <a:p>
            <a:pPr lvl="1"/>
            <a:endParaRPr lang="en-US" altLang="zh-CN" sz="2400" dirty="0">
              <a:latin typeface="微软雅黑" panose="020B0503020204020204" pitchFamily="34" charset="-122"/>
              <a:ea typeface="微软雅黑" panose="020B0503020204020204" pitchFamily="34" charset="-122"/>
            </a:endParaRPr>
          </a:p>
          <a:p>
            <a:pPr lvl="1"/>
            <a:endParaRPr lang="en-US" altLang="zh-CN"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1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EA9D-FE43-0401-CC55-5EE96919C0A6}"/>
              </a:ext>
            </a:extLst>
          </p:cNvPr>
          <p:cNvSpPr>
            <a:spLocks noGrp="1"/>
          </p:cNvSpPr>
          <p:nvPr>
            <p:ph type="title"/>
          </p:nvPr>
        </p:nvSpPr>
        <p:spPr>
          <a:xfrm>
            <a:off x="838200" y="1"/>
            <a:ext cx="10515600" cy="470262"/>
          </a:xfrm>
        </p:spPr>
        <p:txBody>
          <a:bodyPr>
            <a:normAutofit fontScale="90000"/>
          </a:bodyPr>
          <a:lstStyle/>
          <a:p>
            <a:r>
              <a:rPr lang="zh-CN" altLang="en-US" sz="2800" b="1" dirty="0">
                <a:latin typeface="微软雅黑" panose="020B0503020204020204" pitchFamily="34" charset="-122"/>
                <a:ea typeface="微软雅黑" panose="020B0503020204020204" pitchFamily="34" charset="-122"/>
              </a:rPr>
              <a:t>研发工具及生态</a:t>
            </a:r>
            <a:endParaRPr lang="en-US" sz="2800" b="1" dirty="0">
              <a:latin typeface="微软雅黑" panose="020B0503020204020204" pitchFamily="34" charset="-122"/>
              <a:ea typeface="微软雅黑" panose="020B0503020204020204" pitchFamily="34" charset="-122"/>
            </a:endParaRPr>
          </a:p>
        </p:txBody>
      </p:sp>
      <p:sp>
        <p:nvSpPr>
          <p:cNvPr id="3" name="Content Placeholder 2">
            <a:extLst>
              <a:ext uri="{FF2B5EF4-FFF2-40B4-BE49-F238E27FC236}">
                <a16:creationId xmlns:a16="http://schemas.microsoft.com/office/drawing/2014/main" id="{549C7560-6863-F9F4-F781-6D12D9F467A8}"/>
              </a:ext>
            </a:extLst>
          </p:cNvPr>
          <p:cNvSpPr>
            <a:spLocks noGrp="1"/>
          </p:cNvSpPr>
          <p:nvPr>
            <p:ph idx="1"/>
          </p:nvPr>
        </p:nvSpPr>
        <p:spPr>
          <a:xfrm>
            <a:off x="357051" y="470263"/>
            <a:ext cx="11521440" cy="6287587"/>
          </a:xfrm>
        </p:spPr>
        <p:txBody>
          <a:bodyPr>
            <a:normAutofit fontScale="25000" lnSpcReduction="20000"/>
          </a:bodyPr>
          <a:lstStyle/>
          <a:p>
            <a:r>
              <a:rPr lang="en-US" altLang="zh-CN" sz="72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NET </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VS 2022 + Local + Windows </a:t>
            </a:r>
            <a:r>
              <a:rPr lang="zh-CN" altLang="en-US" sz="4800" b="1" dirty="0">
                <a:latin typeface="微软雅黑" panose="020B0503020204020204" pitchFamily="34" charset="-122"/>
                <a:ea typeface="微软雅黑" panose="020B0503020204020204" pitchFamily="34" charset="-122"/>
              </a:rPr>
              <a:t>（运行时：</a:t>
            </a:r>
            <a:r>
              <a:rPr lang="en-US" altLang="zh-CN" sz="4800" b="1" dirty="0">
                <a:latin typeface="微软雅黑" panose="020B0503020204020204" pitchFamily="34" charset="-122"/>
                <a:ea typeface="微软雅黑" panose="020B0503020204020204" pitchFamily="34" charset="-122"/>
              </a:rPr>
              <a:t>Linux</a:t>
            </a:r>
            <a:r>
              <a:rPr lang="zh-CN" altLang="en-US" sz="4800" b="1" dirty="0">
                <a:latin typeface="微软雅黑" panose="020B0503020204020204" pitchFamily="34" charset="-122"/>
                <a:ea typeface="微软雅黑" panose="020B0503020204020204" pitchFamily="34" charset="-122"/>
              </a:rPr>
              <a:t>）（主要用于向量检索性能测试）</a:t>
            </a:r>
            <a:endParaRPr lang="en-US" altLang="zh-CN" sz="4800" b="1" dirty="0">
              <a:latin typeface="微软雅黑" panose="020B0503020204020204" pitchFamily="34" charset="-122"/>
              <a:ea typeface="微软雅黑" panose="020B0503020204020204" pitchFamily="34" charset="-122"/>
            </a:endParaRPr>
          </a:p>
          <a:p>
            <a:pPr lvl="1"/>
            <a:r>
              <a:rPr lang="zh-CN" altLang="en-US" sz="4400" dirty="0">
                <a:highlight>
                  <a:srgbClr val="FFFF00"/>
                </a:highlight>
                <a:latin typeface="微软雅黑" panose="020B0503020204020204" pitchFamily="34" charset="-122"/>
                <a:ea typeface="微软雅黑" panose="020B0503020204020204" pitchFamily="34" charset="-122"/>
              </a:rPr>
              <a:t>用于封装 </a:t>
            </a:r>
            <a:r>
              <a:rPr lang="en-US" altLang="zh-CN" sz="4400" dirty="0" err="1">
                <a:highlight>
                  <a:srgbClr val="FFFF00"/>
                </a:highlight>
                <a:latin typeface="微软雅黑" panose="020B0503020204020204" pitchFamily="34" charset="-122"/>
                <a:ea typeface="微软雅黑" panose="020B0503020204020204" pitchFamily="34" charset="-122"/>
              </a:rPr>
              <a:t>WebApi</a:t>
            </a:r>
            <a:r>
              <a:rPr lang="en-US" altLang="zh-CN"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压测、</a:t>
            </a:r>
            <a:r>
              <a:rPr lang="en-US" sz="4400" dirty="0" err="1">
                <a:highlight>
                  <a:srgbClr val="FFFF00"/>
                </a:highlight>
                <a:latin typeface="微软雅黑" panose="020B0503020204020204" pitchFamily="34" charset="-122"/>
                <a:ea typeface="微软雅黑" panose="020B0503020204020204" pitchFamily="34" charset="-122"/>
              </a:rPr>
              <a:t>BenchmarkDotNet</a:t>
            </a:r>
            <a:r>
              <a:rPr lang="en-US" sz="4400" dirty="0">
                <a:highlight>
                  <a:srgbClr val="FFFF00"/>
                </a:highlight>
                <a:latin typeface="微软雅黑" panose="020B0503020204020204" pitchFamily="34" charset="-122"/>
                <a:ea typeface="微软雅黑" panose="020B0503020204020204" pitchFamily="34" charset="-122"/>
              </a:rPr>
              <a:t> </a:t>
            </a:r>
            <a:r>
              <a:rPr lang="zh-CN" altLang="en-US" sz="4400" dirty="0">
                <a:highlight>
                  <a:srgbClr val="FFFF00"/>
                </a:highlight>
                <a:latin typeface="微软雅黑" panose="020B0503020204020204" pitchFamily="34" charset="-122"/>
                <a:ea typeface="微软雅黑" panose="020B0503020204020204" pitchFamily="34" charset="-122"/>
              </a:rPr>
              <a:t>单元性能测试</a:t>
            </a:r>
            <a:endParaRPr lang="en-US" altLang="zh-CN" sz="4400" dirty="0">
              <a:highlight>
                <a:srgbClr val="FFFF00"/>
              </a:highlight>
              <a:latin typeface="微软雅黑" panose="020B0503020204020204" pitchFamily="34" charset="-122"/>
              <a:ea typeface="微软雅黑" panose="020B0503020204020204" pitchFamily="34" charset="-122"/>
            </a:endParaRPr>
          </a:p>
          <a:p>
            <a:pPr lvl="1"/>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向量数据库检索引用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r>
              <a:rPr lang="en-US" sz="4400" dirty="0" err="1">
                <a:latin typeface="微软雅黑" panose="020B0503020204020204" pitchFamily="34" charset="-122"/>
                <a:ea typeface="微软雅黑" panose="020B0503020204020204" pitchFamily="34" charset="-122"/>
              </a:rPr>
              <a:t>Npgsql</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PgVector</a:t>
            </a:r>
            <a:endParaRPr lang="en-US" altLang="zh-CN" sz="4400" dirty="0">
              <a:latin typeface="微软雅黑" panose="020B0503020204020204" pitchFamily="34" charset="-122"/>
              <a:ea typeface="微软雅黑" panose="020B0503020204020204" pitchFamily="34" charset="-122"/>
            </a:endParaRPr>
          </a:p>
          <a:p>
            <a:pPr marL="685800" lvl="2">
              <a:spcBef>
                <a:spcPts val="1000"/>
              </a:spcBef>
            </a:pPr>
            <a:r>
              <a:rPr lang="en-US" altLang="zh-CN" sz="4400" dirty="0" err="1">
                <a:latin typeface="微软雅黑" panose="020B0503020204020204" pitchFamily="34" charset="-122"/>
                <a:ea typeface="微软雅黑" panose="020B0503020204020204" pitchFamily="34" charset="-122"/>
              </a:rPr>
              <a:t>RediSearch</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向量检索引用 </a:t>
            </a:r>
            <a:r>
              <a:rPr lang="en-US" altLang="zh-CN" sz="4400" dirty="0" err="1">
                <a:latin typeface="微软雅黑" panose="020B0503020204020204" pitchFamily="34" charset="-122"/>
                <a:ea typeface="微软雅黑" panose="020B0503020204020204" pitchFamily="34" charset="-122"/>
              </a:rPr>
              <a:t>Nuget</a:t>
            </a:r>
            <a:r>
              <a:rPr lang="zh-CN" altLang="en-US" sz="4400" dirty="0">
                <a:latin typeface="微软雅黑" panose="020B0503020204020204" pitchFamily="34" charset="-122"/>
                <a:ea typeface="微软雅黑" panose="020B0503020204020204" pitchFamily="34" charset="-122"/>
              </a:rPr>
              <a:t>：</a:t>
            </a:r>
            <a:endParaRPr lang="en-US" altLang="zh-CN" sz="4400" dirty="0">
              <a:latin typeface="微软雅黑" panose="020B0503020204020204" pitchFamily="34" charset="-122"/>
              <a:ea typeface="微软雅黑" panose="020B0503020204020204" pitchFamily="34" charset="-122"/>
            </a:endParaRPr>
          </a:p>
          <a:p>
            <a:pPr marL="1143000" lvl="3"/>
            <a:r>
              <a:rPr lang="en-US" sz="4200" dirty="0" err="1">
                <a:highlight>
                  <a:srgbClr val="FFFF00"/>
                </a:highlight>
                <a:latin typeface="微软雅黑" panose="020B0503020204020204" pitchFamily="34" charset="-122"/>
                <a:ea typeface="微软雅黑" panose="020B0503020204020204" pitchFamily="34" charset="-122"/>
              </a:rPr>
              <a:t>NRedisStack</a:t>
            </a:r>
            <a:r>
              <a:rPr lang="zh-CN" altLang="en-US" sz="4200" dirty="0">
                <a:highlight>
                  <a:srgbClr val="FFFF00"/>
                </a:highlight>
                <a:latin typeface="微软雅黑" panose="020B0503020204020204" pitchFamily="34" charset="-122"/>
                <a:ea typeface="微软雅黑" panose="020B0503020204020204" pitchFamily="34" charset="-122"/>
              </a:rPr>
              <a:t>，</a:t>
            </a:r>
            <a:r>
              <a:rPr lang="en-US" altLang="zh-CN" sz="4200" dirty="0">
                <a:highlight>
                  <a:srgbClr val="FFFF00"/>
                </a:highlight>
                <a:latin typeface="微软雅黑" panose="020B0503020204020204" pitchFamily="34" charset="-122"/>
                <a:ea typeface="微软雅黑" panose="020B0503020204020204" pitchFamily="34" charset="-122"/>
              </a:rPr>
              <a:t>【</a:t>
            </a:r>
            <a:r>
              <a:rPr lang="en-US" sz="4200" dirty="0" err="1">
                <a:latin typeface="微软雅黑" panose="020B0503020204020204" pitchFamily="34" charset="-122"/>
                <a:ea typeface="微软雅黑" panose="020B0503020204020204" pitchFamily="34" charset="-122"/>
              </a:rPr>
              <a:t>StackExchange.Redis</a:t>
            </a:r>
            <a:r>
              <a:rPr lang="en-US" sz="4200" dirty="0">
                <a:latin typeface="微软雅黑" panose="020B0503020204020204" pitchFamily="34" charset="-122"/>
                <a:ea typeface="微软雅黑" panose="020B0503020204020204" pitchFamily="34" charset="-122"/>
              </a:rPr>
              <a:t> </a:t>
            </a:r>
            <a:r>
              <a:rPr lang="zh-CN" altLang="en-US" sz="4200" dirty="0">
                <a:latin typeface="微软雅黑" panose="020B0503020204020204" pitchFamily="34" charset="-122"/>
                <a:ea typeface="微软雅黑" panose="020B0503020204020204" pitchFamily="34" charset="-122"/>
              </a:rPr>
              <a:t>（报错相当不友好明明是密码错误，报错没有命令、动态查询语句命令长度不得超过 </a:t>
            </a:r>
            <a:r>
              <a:rPr lang="en-US" altLang="zh-CN" sz="4200" dirty="0">
                <a:latin typeface="微软雅黑" panose="020B0503020204020204" pitchFamily="34" charset="-122"/>
                <a:ea typeface="微软雅黑" panose="020B0503020204020204" pitchFamily="34" charset="-122"/>
              </a:rPr>
              <a:t>31</a:t>
            </a:r>
            <a:r>
              <a:rPr lang="zh-CN" altLang="en-US" sz="4200" dirty="0">
                <a:latin typeface="微软雅黑" panose="020B0503020204020204" pitchFamily="34" charset="-122"/>
                <a:ea typeface="微软雅黑" panose="020B0503020204020204" pitchFamily="34" charset="-122"/>
              </a:rPr>
              <a:t>字节</a:t>
            </a:r>
            <a:r>
              <a:rPr lang="en-US" altLang="zh-CN" sz="4200" dirty="0">
                <a:latin typeface="微软雅黑" panose="020B0503020204020204" pitchFamily="34" charset="-122"/>
                <a:ea typeface="微软雅黑" panose="020B0503020204020204" pitchFamily="34" charset="-122"/>
              </a:rPr>
              <a:t>?</a:t>
            </a:r>
            <a:r>
              <a:rPr lang="zh-CN" altLang="en-US" sz="4200" dirty="0">
                <a:latin typeface="微软雅黑" panose="020B0503020204020204" pitchFamily="34" charset="-122"/>
                <a:ea typeface="微软雅黑" panose="020B0503020204020204" pitchFamily="34" charset="-122"/>
              </a:rPr>
              <a:t>）</a:t>
            </a:r>
            <a:r>
              <a:rPr lang="en-US" altLang="zh-CN" sz="4200" dirty="0">
                <a:latin typeface="微软雅黑" panose="020B0503020204020204" pitchFamily="34" charset="-122"/>
                <a:ea typeface="微软雅黑" panose="020B0503020204020204" pitchFamily="34" charset="-122"/>
              </a:rPr>
              <a:t>】</a:t>
            </a:r>
          </a:p>
          <a:p>
            <a:pPr marL="685800" lvl="2">
              <a:spcBef>
                <a:spcPts val="1000"/>
              </a:spcBef>
            </a:pPr>
            <a:r>
              <a:rPr lang="en-US" altLang="zh-CN" sz="4800" dirty="0" err="1">
                <a:latin typeface="微软雅黑" panose="020B0503020204020204" pitchFamily="34" charset="-122"/>
                <a:ea typeface="微软雅黑" panose="020B0503020204020204" pitchFamily="34" charset="-122"/>
              </a:rPr>
              <a:t>Qdrant</a:t>
            </a:r>
            <a:r>
              <a:rPr lang="en-US" altLang="zh-CN" sz="4800" dirty="0">
                <a:latin typeface="微软雅黑" panose="020B0503020204020204" pitchFamily="34" charset="-122"/>
                <a:ea typeface="微软雅黑" panose="020B0503020204020204" pitchFamily="34" charset="-122"/>
              </a:rPr>
              <a:t> </a:t>
            </a:r>
            <a:r>
              <a:rPr lang="zh-CN" altLang="en-US" sz="4800" dirty="0">
                <a:latin typeface="微软雅黑" panose="020B0503020204020204" pitchFamily="34" charset="-122"/>
                <a:ea typeface="微软雅黑" panose="020B0503020204020204" pitchFamily="34" charset="-122"/>
              </a:rPr>
              <a:t>向量检索：</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修改了 </a:t>
            </a:r>
            <a:r>
              <a:rPr lang="en-US" altLang="zh-CN" sz="4400" dirty="0">
                <a:latin typeface="微软雅黑" panose="020B0503020204020204" pitchFamily="34" charset="-122"/>
                <a:ea typeface="微软雅黑" panose="020B0503020204020204" pitchFamily="34" charset="-122"/>
              </a:rPr>
              <a:t>SK </a:t>
            </a:r>
            <a:r>
              <a:rPr lang="en-US" sz="4400" dirty="0" err="1">
                <a:latin typeface="微软雅黑" panose="020B0503020204020204" pitchFamily="34" charset="-122"/>
                <a:ea typeface="微软雅黑" panose="020B0503020204020204" pitchFamily="34" charset="-122"/>
              </a:rPr>
              <a:t>QdrantVectorDbClient</a:t>
            </a:r>
            <a:r>
              <a:rPr lang="zh-CN" altLang="en-US" sz="4400" dirty="0">
                <a:latin typeface="微软雅黑" panose="020B0503020204020204" pitchFamily="34" charset="-122"/>
                <a:ea typeface="微软雅黑" panose="020B0503020204020204" pitchFamily="34" charset="-122"/>
              </a:rPr>
              <a:t>源码实现 </a:t>
            </a:r>
            <a:r>
              <a:rPr lang="en-US" altLang="zh-CN" sz="4400" dirty="0">
                <a:latin typeface="微软雅黑" panose="020B0503020204020204" pitchFamily="34" charset="-122"/>
                <a:ea typeface="微软雅黑" panose="020B0503020204020204" pitchFamily="34" charset="-122"/>
              </a:rPr>
              <a:t>HTTP/Rest </a:t>
            </a:r>
            <a:r>
              <a:rPr lang="zh-CN" altLang="en-US" sz="4400" dirty="0">
                <a:latin typeface="微软雅黑" panose="020B0503020204020204" pitchFamily="34" charset="-122"/>
                <a:ea typeface="微软雅黑" panose="020B0503020204020204" pitchFamily="34" charset="-122"/>
              </a:rPr>
              <a:t>远程向量检索调用</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en-US" altLang="zh-CN" sz="4400" dirty="0">
                <a:highlight>
                  <a:srgbClr val="FFFF00"/>
                </a:highlight>
                <a:latin typeface="微软雅黑" panose="020B0503020204020204" pitchFamily="34" charset="-122"/>
                <a:ea typeface="微软雅黑" panose="020B0503020204020204" pitchFamily="34" charset="-122"/>
              </a:rPr>
              <a:t>SK </a:t>
            </a:r>
            <a:r>
              <a:rPr lang="zh-CN" altLang="en-US" sz="4400" dirty="0">
                <a:highlight>
                  <a:srgbClr val="FFFF00"/>
                </a:highlight>
                <a:latin typeface="微软雅黑" panose="020B0503020204020204" pitchFamily="34" charset="-122"/>
                <a:ea typeface="微软雅黑" panose="020B0503020204020204" pitchFamily="34" charset="-122"/>
              </a:rPr>
              <a:t>不支持</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调用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zh-CN" altLang="en-US" sz="4400" dirty="0">
                <a:highlight>
                  <a:srgbClr val="FFFF00"/>
                </a:highlight>
                <a:latin typeface="微软雅黑" panose="020B0503020204020204" pitchFamily="34" charset="-122"/>
                <a:ea typeface="微软雅黑" panose="020B0503020204020204" pitchFamily="34" charset="-122"/>
              </a:rPr>
              <a:t>，</a:t>
            </a:r>
            <a:r>
              <a:rPr lang="en-US" altLang="zh-CN" sz="4400" dirty="0" err="1">
                <a:highlight>
                  <a:srgbClr val="FFFF00"/>
                </a:highlight>
                <a:latin typeface="微软雅黑" panose="020B0503020204020204" pitchFamily="34" charset="-122"/>
                <a:ea typeface="微软雅黑" panose="020B0503020204020204" pitchFamily="34" charset="-122"/>
              </a:rPr>
              <a:t>Github</a:t>
            </a:r>
            <a:r>
              <a:rPr lang="en-US" altLang="zh-CN" sz="4400" dirty="0">
                <a:highlight>
                  <a:srgbClr val="FFFF00"/>
                </a:highlight>
                <a:latin typeface="微软雅黑" panose="020B0503020204020204" pitchFamily="34" charset="-122"/>
                <a:ea typeface="微软雅黑" panose="020B0503020204020204" pitchFamily="34" charset="-122"/>
              </a:rPr>
              <a:t> issues</a:t>
            </a:r>
            <a:r>
              <a:rPr lang="zh-CN" altLang="en-US" sz="4400" dirty="0">
                <a:highlight>
                  <a:srgbClr val="FFFF00"/>
                </a:highlight>
                <a:latin typeface="微软雅黑" panose="020B0503020204020204" pitchFamily="34" charset="-122"/>
                <a:ea typeface="微软雅黑" panose="020B0503020204020204" pitchFamily="34" charset="-122"/>
              </a:rPr>
              <a:t>：待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en-US" altLang="zh-CN" sz="4400" dirty="0">
                <a:highlight>
                  <a:srgbClr val="FFFF00"/>
                </a:highlight>
                <a:latin typeface="微软雅黑" panose="020B0503020204020204" pitchFamily="34" charset="-122"/>
                <a:ea typeface="微软雅黑" panose="020B0503020204020204" pitchFamily="34" charset="-122"/>
              </a:rPr>
              <a:t> GA</a:t>
            </a:r>
            <a:r>
              <a:rPr lang="zh-CN" altLang="en-US" sz="4400" dirty="0">
                <a:highlight>
                  <a:srgbClr val="FFFF00"/>
                </a:highlight>
                <a:latin typeface="微软雅黑" panose="020B0503020204020204" pitchFamily="34" charset="-122"/>
                <a:ea typeface="微软雅黑" panose="020B0503020204020204" pitchFamily="34" charset="-122"/>
              </a:rPr>
              <a:t>后排产</a:t>
            </a:r>
            <a:endParaRPr lang="en-US" altLang="zh-CN" sz="4400" dirty="0">
              <a:highlight>
                <a:srgbClr val="FFFF00"/>
              </a:highlight>
              <a:latin typeface="微软雅黑" panose="020B0503020204020204" pitchFamily="34" charset="-122"/>
              <a:ea typeface="微软雅黑" panose="020B0503020204020204" pitchFamily="34" charset="-122"/>
            </a:endParaRPr>
          </a:p>
          <a:p>
            <a:pPr marL="1143000" lvl="3">
              <a:spcBef>
                <a:spcPts val="1000"/>
              </a:spcBef>
            </a:pPr>
            <a:r>
              <a:rPr lang="zh-CN" altLang="en-US" sz="4400" dirty="0">
                <a:latin typeface="微软雅黑" panose="020B0503020204020204" pitchFamily="34" charset="-122"/>
                <a:ea typeface="微软雅黑" panose="020B0503020204020204" pitchFamily="34" charset="-122"/>
              </a:rPr>
              <a:t>自行引用流行的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Nuget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实现 </a:t>
            </a:r>
            <a:r>
              <a:rPr lang="en-US" altLang="zh-CN" sz="4400" dirty="0" err="1">
                <a:latin typeface="微软雅黑" panose="020B0503020204020204" pitchFamily="34" charset="-122"/>
                <a:ea typeface="微软雅黑" panose="020B0503020204020204" pitchFamily="34" charset="-122"/>
              </a:rPr>
              <a:t>Grpc</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远程向量检索调用 </a:t>
            </a:r>
            <a:endParaRPr lang="en-US" altLang="zh-CN" sz="4400" dirty="0">
              <a:latin typeface="微软雅黑" panose="020B0503020204020204" pitchFamily="34" charset="-122"/>
              <a:ea typeface="微软雅黑" panose="020B0503020204020204" pitchFamily="34" charset="-122"/>
            </a:endParaRPr>
          </a:p>
          <a:p>
            <a:pPr marL="1600200" lvl="4">
              <a:spcBef>
                <a:spcPts val="1000"/>
              </a:spcBef>
            </a:pPr>
            <a:r>
              <a:rPr lang="zh-CN" altLang="en-US" sz="4400" dirty="0">
                <a:highlight>
                  <a:srgbClr val="FFFF00"/>
                </a:highlight>
                <a:latin typeface="微软雅黑" panose="020B0503020204020204" pitchFamily="34" charset="-122"/>
                <a:ea typeface="微软雅黑" panose="020B0503020204020204" pitchFamily="34" charset="-122"/>
              </a:rPr>
              <a:t>但是 </a:t>
            </a:r>
            <a:r>
              <a:rPr lang="en-US" altLang="zh-CN" sz="4400" dirty="0" err="1">
                <a:highlight>
                  <a:srgbClr val="FFFF00"/>
                </a:highlight>
                <a:latin typeface="微软雅黑" panose="020B0503020204020204" pitchFamily="34" charset="-122"/>
                <a:ea typeface="微软雅黑" panose="020B0503020204020204" pitchFamily="34" charset="-122"/>
              </a:rPr>
              <a:t>Qdrant</a:t>
            </a:r>
            <a:r>
              <a:rPr lang="en-US" altLang="zh-CN" sz="4400" dirty="0">
                <a:highlight>
                  <a:srgbClr val="FFFF00"/>
                </a:highlight>
                <a:latin typeface="微软雅黑" panose="020B0503020204020204" pitchFamily="34" charset="-122"/>
                <a:ea typeface="微软雅黑" panose="020B0503020204020204" pitchFamily="34" charset="-122"/>
              </a:rPr>
              <a:t> GRPC </a:t>
            </a:r>
            <a:r>
              <a:rPr lang="zh-CN" altLang="en-US" sz="4400" dirty="0">
                <a:highlight>
                  <a:srgbClr val="FFFF00"/>
                </a:highlight>
                <a:latin typeface="微软雅黑" panose="020B0503020204020204" pitchFamily="34" charset="-122"/>
                <a:ea typeface="微软雅黑" panose="020B0503020204020204" pitchFamily="34" charset="-122"/>
              </a:rPr>
              <a:t>接口尚未</a:t>
            </a:r>
            <a:r>
              <a:rPr lang="en-US" altLang="zh-CN" sz="4400" dirty="0">
                <a:highlight>
                  <a:srgbClr val="FFFF00"/>
                </a:highlight>
                <a:latin typeface="微软雅黑" panose="020B0503020204020204" pitchFamily="34" charset="-122"/>
                <a:ea typeface="微软雅黑" panose="020B0503020204020204" pitchFamily="34" charset="-122"/>
              </a:rPr>
              <a:t>GA</a:t>
            </a:r>
            <a:r>
              <a:rPr lang="zh-CN" altLang="en-US" sz="4400" dirty="0">
                <a:latin typeface="微软雅黑" panose="020B0503020204020204" pitchFamily="34" charset="-122"/>
                <a:ea typeface="微软雅黑" panose="020B0503020204020204" pitchFamily="34" charset="-122"/>
              </a:rPr>
              <a:t>，但</a:t>
            </a:r>
            <a:r>
              <a:rPr lang="en-US" altLang="zh-CN" sz="4400" dirty="0" err="1">
                <a:latin typeface="微软雅黑" panose="020B0503020204020204" pitchFamily="34" charset="-122"/>
                <a:ea typeface="微软雅黑" panose="020B0503020204020204" pitchFamily="34" charset="-122"/>
              </a:rPr>
              <a:t>Github</a:t>
            </a:r>
            <a:r>
              <a:rPr lang="en-US" altLang="zh-CN" sz="4400" dirty="0">
                <a:latin typeface="微软雅黑" panose="020B0503020204020204" pitchFamily="34" charset="-122"/>
                <a:ea typeface="微软雅黑" panose="020B0503020204020204" pitchFamily="34" charset="-122"/>
              </a:rPr>
              <a:t> </a:t>
            </a:r>
            <a:r>
              <a:rPr lang="en-US" altLang="zh-CN" sz="4400" dirty="0" err="1">
                <a:latin typeface="微软雅黑" panose="020B0503020204020204" pitchFamily="34" charset="-122"/>
                <a:ea typeface="微软雅黑" panose="020B0503020204020204" pitchFamily="34" charset="-122"/>
              </a:rPr>
              <a:t>Qdrant</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组织的其他语言</a:t>
            </a:r>
            <a:r>
              <a:rPr lang="en-US" altLang="zh-CN" sz="4400" dirty="0">
                <a:latin typeface="微软雅黑" panose="020B0503020204020204" pitchFamily="34" charset="-122"/>
                <a:ea typeface="微软雅黑" panose="020B0503020204020204" pitchFamily="34" charset="-122"/>
              </a:rPr>
              <a:t>client</a:t>
            </a:r>
            <a:r>
              <a:rPr lang="zh-CN" altLang="en-US" sz="4400" dirty="0">
                <a:latin typeface="微软雅黑" panose="020B0503020204020204" pitchFamily="34" charset="-122"/>
                <a:ea typeface="微软雅黑" panose="020B0503020204020204" pitchFamily="34" charset="-122"/>
              </a:rPr>
              <a:t>均支持 </a:t>
            </a:r>
            <a:r>
              <a:rPr lang="en-US" altLang="zh-CN" sz="4400" dirty="0" err="1">
                <a:latin typeface="微软雅黑" panose="020B0503020204020204" pitchFamily="34" charset="-122"/>
                <a:ea typeface="微软雅黑" panose="020B0503020204020204" pitchFamily="34" charset="-122"/>
              </a:rPr>
              <a:t>Grpc</a:t>
            </a:r>
            <a:r>
              <a:rPr lang="zh-CN" altLang="en-US" sz="44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openAI</a:t>
            </a:r>
            <a:r>
              <a:rPr lang="en-US" altLang="zh-CN" sz="4400" dirty="0">
                <a:latin typeface="微软雅黑" panose="020B0503020204020204" pitchFamily="34" charset="-122"/>
                <a:ea typeface="微软雅黑" panose="020B0503020204020204" pitchFamily="34" charset="-122"/>
              </a:rPr>
              <a:t>-cook-book Python Notebook</a:t>
            </a:r>
            <a:r>
              <a:rPr lang="zh-CN" altLang="en-US" sz="4400" dirty="0">
                <a:highlight>
                  <a:srgbClr val="FFFF00"/>
                </a:highlight>
                <a:latin typeface="微软雅黑" panose="020B0503020204020204" pitchFamily="34" charset="-122"/>
                <a:ea typeface="微软雅黑" panose="020B0503020204020204" pitchFamily="34" charset="-122"/>
              </a:rPr>
              <a:t>用</a:t>
            </a:r>
            <a:r>
              <a:rPr lang="en-US" altLang="zh-CN" sz="4400" dirty="0" err="1">
                <a:highlight>
                  <a:srgbClr val="FFFF00"/>
                </a:highlight>
                <a:latin typeface="微软雅黑" panose="020B0503020204020204" pitchFamily="34" charset="-122"/>
                <a:ea typeface="微软雅黑" panose="020B0503020204020204" pitchFamily="34" charset="-122"/>
              </a:rPr>
              <a:t>Grpc</a:t>
            </a:r>
            <a:r>
              <a:rPr lang="zh-CN" altLang="en-US" sz="4400" dirty="0">
                <a:highlight>
                  <a:srgbClr val="FFFF00"/>
                </a:highlight>
                <a:latin typeface="微软雅黑" panose="020B0503020204020204" pitchFamily="34" charset="-122"/>
                <a:ea typeface="微软雅黑" panose="020B0503020204020204" pitchFamily="34" charset="-122"/>
              </a:rPr>
              <a:t>导入和检索数据</a:t>
            </a:r>
            <a:endParaRPr lang="en-US" altLang="zh-CN" sz="4400" dirty="0">
              <a:highlight>
                <a:srgbClr val="FFFF00"/>
              </a:highlight>
              <a:latin typeface="微软雅黑" panose="020B0503020204020204" pitchFamily="34" charset="-122"/>
              <a:ea typeface="微软雅黑" panose="020B0503020204020204" pitchFamily="34" charset="-122"/>
            </a:endParaRPr>
          </a:p>
          <a:p>
            <a:pPr marL="685800" lvl="2"/>
            <a:r>
              <a:rPr lang="en-US" altLang="zh-CN" sz="4800" dirty="0">
                <a:latin typeface="微软雅黑" panose="020B0503020204020204" pitchFamily="34" charset="-122"/>
                <a:ea typeface="微软雅黑" panose="020B0503020204020204" pitchFamily="34" charset="-122"/>
              </a:rPr>
              <a:t>Milvus </a:t>
            </a:r>
            <a:r>
              <a:rPr lang="zh-CN" altLang="en-US" sz="4800" dirty="0">
                <a:latin typeface="微软雅黑" panose="020B0503020204020204" pitchFamily="34" charset="-122"/>
                <a:ea typeface="微软雅黑" panose="020B0503020204020204" pitchFamily="34" charset="-122"/>
              </a:rPr>
              <a:t>向量检索引用 </a:t>
            </a:r>
            <a:r>
              <a:rPr lang="en-US" altLang="zh-CN" sz="4800" dirty="0" err="1">
                <a:latin typeface="微软雅黑" panose="020B0503020204020204" pitchFamily="34" charset="-122"/>
                <a:ea typeface="微软雅黑" panose="020B0503020204020204" pitchFamily="34" charset="-122"/>
              </a:rPr>
              <a:t>Nuget</a:t>
            </a:r>
            <a:r>
              <a:rPr lang="zh-CN" altLang="en-US" sz="4800" dirty="0">
                <a:latin typeface="微软雅黑" panose="020B0503020204020204" pitchFamily="34" charset="-122"/>
                <a:ea typeface="微软雅黑" panose="020B0503020204020204" pitchFamily="34" charset="-122"/>
              </a:rPr>
              <a:t>：</a:t>
            </a:r>
            <a:r>
              <a:rPr lang="en-US" altLang="zh-CN" sz="4800" dirty="0">
                <a:latin typeface="微软雅黑" panose="020B0503020204020204" pitchFamily="34" charset="-122"/>
                <a:ea typeface="微软雅黑" panose="020B0503020204020204" pitchFamily="34" charset="-122"/>
              </a:rPr>
              <a:t> </a:t>
            </a:r>
            <a:r>
              <a:rPr lang="en-US" altLang="zh-CN" sz="4800" dirty="0" err="1">
                <a:latin typeface="微软雅黑" panose="020B0503020204020204" pitchFamily="34" charset="-122"/>
                <a:ea typeface="微软雅黑" panose="020B0503020204020204" pitchFamily="34" charset="-122"/>
              </a:rPr>
              <a:t>Lofcz.Forks.Milvus</a:t>
            </a:r>
            <a:endParaRPr lang="en-US" sz="4800"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marL="1143000" lvl="3">
              <a:spcBef>
                <a:spcPts val="1000"/>
              </a:spcBef>
            </a:pP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VectorDataBases.Performance</a:t>
            </a:r>
            <a:r>
              <a:rPr lang="en-US" sz="4400" dirty="0">
                <a:solidFill>
                  <a:srgbClr val="0070C0"/>
                </a:solidFill>
                <a:latin typeface="微软雅黑" panose="020B0503020204020204" pitchFamily="34" charset="-122"/>
                <a:ea typeface="微软雅黑" panose="020B0503020204020204" pitchFamily="34" charset="-122"/>
                <a:hlinkClick r:id="rId2">
                  <a:extLst>
                    <a:ext uri="{A12FA001-AC4F-418D-AE19-62706E023703}">
                      <ahyp:hlinkClr xmlns:ahyp="http://schemas.microsoft.com/office/drawing/2018/hyperlinkcolor" val="tx"/>
                    </a:ext>
                  </a:extLst>
                </a:hlinkClick>
              </a:rPr>
              <a:t> (github.com) </a:t>
            </a:r>
            <a:r>
              <a:rPr lang="en-US" altLang="zh-CN" sz="4400" dirty="0">
                <a:latin typeface="微软雅黑" panose="020B0503020204020204" pitchFamily="34" charset="-122"/>
                <a:ea typeface="微软雅黑" panose="020B0503020204020204" pitchFamily="34" charset="-122"/>
              </a:rPr>
              <a:t>	</a:t>
            </a:r>
            <a:endParaRPr lang="en-US"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Python</a:t>
            </a:r>
            <a:r>
              <a:rPr lang="zh-CN" altLang="en-US" sz="4800" b="1" dirty="0">
                <a:latin typeface="微软雅黑" panose="020B0503020204020204" pitchFamily="34" charset="-122"/>
                <a:ea typeface="微软雅黑" panose="020B0503020204020204" pitchFamily="34" charset="-122"/>
              </a:rPr>
              <a:t>技术栈 </a:t>
            </a:r>
            <a:r>
              <a:rPr lang="en-US" altLang="zh-CN" sz="4800" b="1" dirty="0">
                <a:latin typeface="微软雅黑" panose="020B0503020204020204" pitchFamily="34" charset="-122"/>
                <a:ea typeface="微软雅黑" panose="020B0503020204020204" pitchFamily="34" charset="-122"/>
              </a:rPr>
              <a:t>+ </a:t>
            </a:r>
            <a:r>
              <a:rPr lang="en-US" altLang="zh-CN" sz="4800" b="1" dirty="0" err="1">
                <a:latin typeface="微软雅黑" panose="020B0503020204020204" pitchFamily="34" charset="-122"/>
                <a:ea typeface="微软雅黑" panose="020B0503020204020204" pitchFamily="34" charset="-122"/>
              </a:rPr>
              <a:t>VSCode</a:t>
            </a:r>
            <a:r>
              <a:rPr lang="en-US" altLang="zh-CN" sz="4800" b="1" dirty="0">
                <a:latin typeface="微软雅黑" panose="020B0503020204020204" pitchFamily="34" charset="-122"/>
                <a:ea typeface="微软雅黑" panose="020B0503020204020204" pitchFamily="34" charset="-122"/>
              </a:rPr>
              <a:t> + Remote SSH + </a:t>
            </a:r>
            <a:r>
              <a:rPr lang="en-US" altLang="zh-CN" sz="4800" b="1" dirty="0" err="1">
                <a:latin typeface="微软雅黑" panose="020B0503020204020204" pitchFamily="34" charset="-122"/>
                <a:ea typeface="微软雅黑" panose="020B0503020204020204" pitchFamily="34" charset="-122"/>
              </a:rPr>
              <a:t>Liunx</a:t>
            </a:r>
            <a:r>
              <a:rPr lang="en-US" altLang="zh-CN" sz="4800" b="1" dirty="0">
                <a:latin typeface="微软雅黑" panose="020B0503020204020204" pitchFamily="34" charset="-122"/>
                <a:ea typeface="微软雅黑" panose="020B0503020204020204" pitchFamily="34" charset="-122"/>
              </a:rPr>
              <a:t> </a:t>
            </a:r>
            <a:r>
              <a:rPr lang="zh-CN" altLang="en-US" sz="4800" b="1" dirty="0">
                <a:latin typeface="微软雅黑" panose="020B0503020204020204" pitchFamily="34" charset="-122"/>
                <a:ea typeface="微软雅黑" panose="020B0503020204020204" pitchFamily="34" charset="-122"/>
              </a:rPr>
              <a:t>（主要用于数据铺底）</a:t>
            </a:r>
            <a:endParaRPr lang="en-US" altLang="zh-CN" sz="4800" b="1" dirty="0">
              <a:latin typeface="微软雅黑" panose="020B0503020204020204" pitchFamily="34" charset="-122"/>
              <a:ea typeface="微软雅黑" panose="020B0503020204020204" pitchFamily="34" charset="-122"/>
            </a:endParaRPr>
          </a:p>
          <a:p>
            <a:pPr lvl="1"/>
            <a:r>
              <a:rPr lang="zh-CN" altLang="en-US" sz="4800" dirty="0">
                <a:highlight>
                  <a:srgbClr val="FFFF00"/>
                </a:highlight>
                <a:latin typeface="微软雅黑" panose="020B0503020204020204" pitchFamily="34" charset="-122"/>
                <a:ea typeface="微软雅黑" panose="020B0503020204020204" pitchFamily="34" charset="-122"/>
              </a:rPr>
              <a:t>用于运行 </a:t>
            </a:r>
            <a:r>
              <a:rPr lang="en-US" altLang="zh-CN" sz="4800" dirty="0" err="1">
                <a:highlight>
                  <a:srgbClr val="FFFF00"/>
                </a:highlight>
                <a:latin typeface="微软雅黑" panose="020B0503020204020204" pitchFamily="34" charset="-122"/>
                <a:ea typeface="微软雅黑" panose="020B0503020204020204" pitchFamily="34" charset="-122"/>
              </a:rPr>
              <a:t>jupyter</a:t>
            </a:r>
            <a:r>
              <a:rPr lang="en-US" altLang="zh-CN" sz="4800" dirty="0">
                <a:highlight>
                  <a:srgbClr val="FFFF00"/>
                </a:highlight>
                <a:latin typeface="微软雅黑" panose="020B0503020204020204" pitchFamily="34" charset="-122"/>
                <a:ea typeface="微软雅黑" panose="020B0503020204020204" pitchFamily="34" charset="-122"/>
              </a:rPr>
              <a:t> notebook </a:t>
            </a:r>
            <a:r>
              <a:rPr lang="zh-CN" altLang="en-US" sz="4800" dirty="0">
                <a:highlight>
                  <a:srgbClr val="FFFF00"/>
                </a:highlight>
                <a:latin typeface="微软雅黑" panose="020B0503020204020204" pitchFamily="34" charset="-122"/>
                <a:ea typeface="微软雅黑" panose="020B0503020204020204" pitchFamily="34" charset="-122"/>
              </a:rPr>
              <a:t>导入数据到 </a:t>
            </a:r>
            <a:r>
              <a:rPr lang="en-US" altLang="zh-CN" sz="4800" dirty="0" err="1">
                <a:highlight>
                  <a:srgbClr val="FFFF00"/>
                </a:highlight>
                <a:latin typeface="微软雅黑" panose="020B0503020204020204" pitchFamily="34" charset="-122"/>
                <a:ea typeface="微软雅黑" panose="020B0503020204020204" pitchFamily="34" charset="-122"/>
              </a:rPr>
              <a:t>RediSeach</a:t>
            </a:r>
            <a:r>
              <a:rPr lang="en-US" altLang="zh-CN" sz="4800" dirty="0">
                <a:highlight>
                  <a:srgbClr val="FFFF00"/>
                </a:highlight>
                <a:latin typeface="微软雅黑" panose="020B0503020204020204" pitchFamily="34" charset="-122"/>
                <a:ea typeface="微软雅黑" panose="020B0503020204020204" pitchFamily="34" charset="-122"/>
              </a:rPr>
              <a:t> </a:t>
            </a:r>
            <a:r>
              <a:rPr lang="zh-CN" altLang="en-US" sz="4800" dirty="0">
                <a:highlight>
                  <a:srgbClr val="FFFF00"/>
                </a:highlight>
                <a:latin typeface="微软雅黑" panose="020B0503020204020204" pitchFamily="34" charset="-122"/>
                <a:ea typeface="微软雅黑" panose="020B0503020204020204" pitchFamily="34" charset="-122"/>
              </a:rPr>
              <a:t>向量索引，</a:t>
            </a:r>
            <a:r>
              <a:rPr lang="zh-CN" altLang="en-US" sz="4800" dirty="0">
                <a:latin typeface="微软雅黑" panose="020B0503020204020204" pitchFamily="34" charset="-122"/>
                <a:ea typeface="微软雅黑" panose="020B0503020204020204" pitchFamily="34" charset="-122"/>
              </a:rPr>
              <a:t>逐个执行 </a:t>
            </a:r>
            <a:r>
              <a:rPr lang="en-US" altLang="zh-CN" sz="4800" dirty="0">
                <a:latin typeface="微软雅黑" panose="020B0503020204020204" pitchFamily="34" charset="-122"/>
                <a:ea typeface="微软雅黑" panose="020B0503020204020204" pitchFamily="34" charset="-122"/>
              </a:rPr>
              <a:t>cell</a:t>
            </a:r>
          </a:p>
          <a:p>
            <a:pPr lvl="2"/>
            <a:r>
              <a:rPr lang="zh-CN" altLang="en-US" sz="4800" strike="sngStrike" dirty="0">
                <a:latin typeface="微软雅黑" panose="020B0503020204020204" pitchFamily="34" charset="-122"/>
                <a:ea typeface="微软雅黑" panose="020B0503020204020204" pitchFamily="34" charset="-122"/>
              </a:rPr>
              <a:t>使用 </a:t>
            </a:r>
            <a:r>
              <a:rPr lang="en-US" altLang="zh-CN" sz="4800" strike="sngStrike" dirty="0">
                <a:latin typeface="微软雅黑" panose="020B0503020204020204" pitchFamily="34" charset="-122"/>
                <a:ea typeface="微软雅黑" panose="020B0503020204020204" pitchFamily="34" charset="-122"/>
              </a:rPr>
              <a:t>Flask/WSGI </a:t>
            </a:r>
            <a:r>
              <a:rPr lang="en-US" altLang="zh-CN" sz="4800" strike="sngStrike" dirty="0" err="1">
                <a:latin typeface="微软雅黑" panose="020B0503020204020204" pitchFamily="34" charset="-122"/>
                <a:ea typeface="微软雅黑" panose="020B0503020204020204" pitchFamily="34" charset="-122"/>
              </a:rPr>
              <a:t>WebApplication</a:t>
            </a:r>
            <a:r>
              <a:rPr lang="en-US" altLang="zh-CN" sz="4800" strike="sngStrike" dirty="0">
                <a:latin typeface="微软雅黑" panose="020B0503020204020204" pitchFamily="34" charset="-122"/>
                <a:ea typeface="微软雅黑" panose="020B0503020204020204" pitchFamily="34" charset="-122"/>
              </a:rPr>
              <a:t> </a:t>
            </a:r>
            <a:r>
              <a:rPr lang="zh-CN" altLang="en-US" sz="4800" strike="sngStrike" dirty="0">
                <a:latin typeface="微软雅黑" panose="020B0503020204020204" pitchFamily="34" charset="-122"/>
                <a:ea typeface="微软雅黑" panose="020B0503020204020204" pitchFamily="34" charset="-122"/>
              </a:rPr>
              <a:t>封装</a:t>
            </a:r>
            <a:endParaRPr lang="en-US" altLang="zh-CN" sz="4800" strike="sngStrike" dirty="0">
              <a:latin typeface="微软雅黑" panose="020B0503020204020204" pitchFamily="34" charset="-122"/>
              <a:ea typeface="微软雅黑" panose="020B0503020204020204" pitchFamily="34" charset="-122"/>
            </a:endParaRPr>
          </a:p>
          <a:p>
            <a:pPr marL="685800" lvl="2">
              <a:spcBef>
                <a:spcPts val="1000"/>
              </a:spcBef>
            </a:pPr>
            <a:r>
              <a:rPr lang="zh-CN" altLang="en-US" sz="4800" dirty="0">
                <a:latin typeface="微软雅黑" panose="020B0503020204020204" pitchFamily="34" charset="-122"/>
                <a:ea typeface="微软雅黑" panose="020B0503020204020204" pitchFamily="34" charset="-122"/>
              </a:rPr>
              <a:t>源码</a:t>
            </a:r>
            <a:endParaRPr lang="en-US" altLang="zh-CN" sz="4800" dirty="0">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-cookbook-python/examples/</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vector_databases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redis</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 at dev · </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openai</a:t>
            </a:r>
            <a:r>
              <a:rPr lang="en-US" sz="4400" dirty="0">
                <a:solidFill>
                  <a:srgbClr val="0070C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-cookbook-python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vecsim-hybrid_queries_examples.ipynb</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at master · </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a:t>
            </a:r>
            <a:r>
              <a:rPr lang="en-US" sz="4400" dirty="0" err="1">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RediSearch</a:t>
            </a:r>
            <a:r>
              <a:rPr lang="en-US" sz="4400" dirty="0">
                <a:solidFill>
                  <a:srgbClr val="0070C0"/>
                </a:solidFill>
                <a:latin typeface="微软雅黑" panose="020B0503020204020204" pitchFamily="34" charset="-122"/>
                <a:ea typeface="微软雅黑" panose="020B0503020204020204" pitchFamily="34" charset="-122"/>
                <a:hlinkClick r:id="rId4">
                  <a:extLst>
                    <a:ext uri="{A12FA001-AC4F-418D-AE19-62706E023703}">
                      <ahyp:hlinkClr xmlns:ahyp="http://schemas.microsoft.com/office/drawing/2018/hyperlinkcolor" val="tx"/>
                    </a:ext>
                  </a:extLst>
                </a:hlinkClick>
              </a:rPr>
              <a:t> · GitHub</a:t>
            </a:r>
            <a:endParaRPr lang="en-US" sz="4400" dirty="0">
              <a:solidFill>
                <a:srgbClr val="0070C0"/>
              </a:solidFill>
              <a:latin typeface="微软雅黑" panose="020B0503020204020204" pitchFamily="34" charset="-122"/>
              <a:ea typeface="微软雅黑" panose="020B0503020204020204" pitchFamily="34" charset="-122"/>
            </a:endParaRPr>
          </a:p>
          <a:p>
            <a:pPr lvl="2"/>
            <a:r>
              <a:rPr lang="en-US" sz="4400" dirty="0" err="1">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AwesomeYuer</a:t>
            </a:r>
            <a:r>
              <a:rPr lang="en-US" sz="4400" dirty="0">
                <a:solidFill>
                  <a:srgbClr val="0070C0"/>
                </a:solidFill>
                <a:latin typeface="微软雅黑" panose="020B0503020204020204" pitchFamily="34" charset="-122"/>
                <a:ea typeface="微软雅黑" panose="020B0503020204020204" pitchFamily="34" charset="-122"/>
                <a:hlinkClick r:id="rId5">
                  <a:extLst>
                    <a:ext uri="{A12FA001-AC4F-418D-AE19-62706E023703}">
                      <ahyp:hlinkClr xmlns:ahyp="http://schemas.microsoft.com/office/drawing/2018/hyperlinkcolor" val="tx"/>
                    </a:ext>
                  </a:extLst>
                </a:hlinkClick>
              </a:rPr>
              <a:t>/milvus-sample-notebooks (github.com)</a:t>
            </a:r>
            <a:endParaRPr lang="en-US" sz="4400" dirty="0">
              <a:solidFill>
                <a:srgbClr val="0070C0"/>
              </a:solidFill>
              <a:latin typeface="微软雅黑" panose="020B0503020204020204" pitchFamily="34" charset="-122"/>
              <a:ea typeface="微软雅黑" panose="020B0503020204020204" pitchFamily="34" charset="-122"/>
            </a:endParaRPr>
          </a:p>
          <a:p>
            <a:r>
              <a:rPr lang="en-US" altLang="zh-CN" sz="4800" b="1" dirty="0" err="1">
                <a:latin typeface="微软雅黑" panose="020B0503020204020204" pitchFamily="34" charset="-122"/>
                <a:ea typeface="微软雅黑" panose="020B0503020204020204" pitchFamily="34" charset="-122"/>
              </a:rPr>
              <a:t>PgSQL</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PgAdmin4</a:t>
            </a:r>
            <a:r>
              <a:rPr lang="zh-CN" altLang="en-US" sz="4800" dirty="0">
                <a:latin typeface="微软雅黑" panose="020B0503020204020204" pitchFamily="34" charset="-122"/>
                <a:ea typeface="微软雅黑" panose="020B0503020204020204" pitchFamily="34" charset="-122"/>
              </a:rPr>
              <a:t>，</a:t>
            </a:r>
            <a:r>
              <a:rPr lang="en-US" altLang="zh-CN" sz="4400" dirty="0" err="1">
                <a:latin typeface="微软雅黑" panose="020B0503020204020204" pitchFamily="34" charset="-122"/>
                <a:ea typeface="微软雅黑" panose="020B0503020204020204" pitchFamily="34" charset="-122"/>
              </a:rPr>
              <a:t>PgSQL</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客户端管理工具</a:t>
            </a:r>
            <a:endParaRPr lang="en-US" altLang="zh-CN" sz="4400" dirty="0">
              <a:latin typeface="微软雅黑" panose="020B0503020204020204" pitchFamily="34" charset="-122"/>
              <a:ea typeface="微软雅黑" panose="020B0503020204020204" pitchFamily="34" charset="-122"/>
            </a:endParaRPr>
          </a:p>
          <a:p>
            <a:r>
              <a:rPr lang="en-US" altLang="zh-CN" sz="4800" b="1" dirty="0">
                <a:latin typeface="微软雅黑" panose="020B0503020204020204" pitchFamily="34" charset="-122"/>
                <a:ea typeface="微软雅黑" panose="020B0503020204020204" pitchFamily="34" charset="-122"/>
              </a:rPr>
              <a:t>Redis</a:t>
            </a:r>
            <a:r>
              <a:rPr lang="zh-CN" altLang="en-US" sz="4800" b="1" dirty="0">
                <a:latin typeface="微软雅黑" panose="020B0503020204020204" pitchFamily="34" charset="-122"/>
                <a:ea typeface="微软雅黑" panose="020B0503020204020204" pitchFamily="34" charset="-122"/>
              </a:rPr>
              <a:t>：</a:t>
            </a:r>
            <a:r>
              <a:rPr lang="en-US" altLang="zh-CN" sz="4800" b="1" dirty="0">
                <a:latin typeface="微软雅黑" panose="020B0503020204020204" pitchFamily="34" charset="-122"/>
                <a:ea typeface="微软雅黑" panose="020B0503020204020204" pitchFamily="34" charset="-122"/>
              </a:rPr>
              <a:t>		</a:t>
            </a:r>
            <a:r>
              <a:rPr lang="en-US" altLang="zh-CN" sz="4800" dirty="0">
                <a:latin typeface="微软雅黑" panose="020B0503020204020204" pitchFamily="34" charset="-122"/>
                <a:ea typeface="微软雅黑" panose="020B0503020204020204" pitchFamily="34" charset="-122"/>
              </a:rPr>
              <a:t>Another Redis Desktop Manager</a:t>
            </a:r>
            <a:r>
              <a:rPr lang="zh-CN" altLang="en-US" sz="48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Redis </a:t>
            </a:r>
            <a:r>
              <a:rPr lang="zh-CN" altLang="en-US" sz="4400" dirty="0">
                <a:latin typeface="微软雅黑" panose="020B0503020204020204" pitchFamily="34" charset="-122"/>
                <a:ea typeface="微软雅黑" panose="020B0503020204020204" pitchFamily="34" charset="-122"/>
              </a:rPr>
              <a:t>客户端管理工具，</a:t>
            </a:r>
            <a:r>
              <a:rPr lang="en-US" altLang="zh-CN" sz="4400" dirty="0" err="1">
                <a:latin typeface="微软雅黑" panose="020B0503020204020204" pitchFamily="34" charset="-122"/>
                <a:ea typeface="微软雅黑" panose="020B0503020204020204" pitchFamily="34" charset="-122"/>
              </a:rPr>
              <a:t>redis</a:t>
            </a:r>
            <a:r>
              <a:rPr lang="en-US" altLang="zh-CN" sz="4400" dirty="0">
                <a:latin typeface="微软雅黑" panose="020B0503020204020204" pitchFamily="34" charset="-122"/>
                <a:ea typeface="微软雅黑" panose="020B0503020204020204" pitchFamily="34" charset="-122"/>
              </a:rPr>
              <a:t>-cli </a:t>
            </a:r>
            <a:r>
              <a:rPr lang="zh-CN" altLang="en-US" sz="4400" dirty="0">
                <a:latin typeface="微软雅黑" panose="020B0503020204020204" pitchFamily="34" charset="-122"/>
                <a:ea typeface="微软雅黑" panose="020B0503020204020204" pitchFamily="34" charset="-122"/>
              </a:rPr>
              <a:t>命令行</a:t>
            </a:r>
            <a:endParaRPr lang="en-US" altLang="zh-CN" sz="4400" dirty="0">
              <a:latin typeface="微软雅黑" panose="020B0503020204020204" pitchFamily="34" charset="-122"/>
              <a:ea typeface="微软雅黑" panose="020B0503020204020204" pitchFamily="34" charset="-122"/>
            </a:endParaRPr>
          </a:p>
          <a:p>
            <a:r>
              <a:rPr lang="en-US" altLang="zh-CN" sz="4400" b="1" dirty="0">
                <a:latin typeface="微软雅黑" panose="020B0503020204020204" pitchFamily="34" charset="-122"/>
                <a:ea typeface="微软雅黑" panose="020B0503020204020204" pitchFamily="34" charset="-122"/>
              </a:rPr>
              <a:t>Milvus:</a:t>
            </a:r>
            <a:r>
              <a:rPr lang="en-US" altLang="zh-CN" sz="4400" dirty="0">
                <a:latin typeface="微软雅黑" panose="020B0503020204020204" pitchFamily="34" charset="-122"/>
                <a:ea typeface="微软雅黑" panose="020B0503020204020204" pitchFamily="34" charset="-122"/>
              </a:rPr>
              <a:t> 		Attu Web Management GUI (</a:t>
            </a:r>
            <a:r>
              <a:rPr lang="zh-CN" altLang="en-US" sz="4400" dirty="0">
                <a:latin typeface="微软雅黑" panose="020B0503020204020204" pitchFamily="34" charset="-122"/>
                <a:ea typeface="微软雅黑" panose="020B0503020204020204" pitchFamily="34" charset="-122"/>
              </a:rPr>
              <a:t>功能比较完善</a:t>
            </a:r>
            <a:r>
              <a:rPr lang="en-US" altLang="zh-CN" sz="4400" dirty="0">
                <a:latin typeface="微软雅黑" panose="020B0503020204020204" pitchFamily="34" charset="-122"/>
                <a:ea typeface="微软雅黑" panose="020B0503020204020204" pitchFamily="34" charset="-122"/>
              </a:rPr>
              <a:t>)</a:t>
            </a:r>
            <a:r>
              <a:rPr lang="zh-CN" altLang="en-US" sz="4400" dirty="0">
                <a:latin typeface="微软雅黑" panose="020B0503020204020204" pitchFamily="34" charset="-122"/>
                <a:ea typeface="微软雅黑" panose="020B0503020204020204" pitchFamily="34" charset="-122"/>
              </a:rPr>
              <a:t>，</a:t>
            </a:r>
            <a:r>
              <a:rPr lang="en-US" altLang="zh-CN" sz="4400" dirty="0">
                <a:latin typeface="微软雅黑" panose="020B0503020204020204" pitchFamily="34" charset="-122"/>
                <a:ea typeface="微软雅黑" panose="020B0503020204020204" pitchFamily="34" charset="-122"/>
              </a:rPr>
              <a:t>docker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r>
              <a:rPr lang="en-US" altLang="zh-CN" sz="4400" b="1" dirty="0" err="1">
                <a:latin typeface="微软雅黑" panose="020B0503020204020204" pitchFamily="34" charset="-122"/>
                <a:ea typeface="微软雅黑" panose="020B0503020204020204" pitchFamily="34" charset="-122"/>
              </a:rPr>
              <a:t>Qdrant</a:t>
            </a:r>
            <a:r>
              <a:rPr lang="en-US" altLang="zh-CN" sz="4400" b="1" dirty="0">
                <a:latin typeface="微软雅黑" panose="020B0503020204020204" pitchFamily="34" charset="-122"/>
                <a:ea typeface="微软雅黑" panose="020B0503020204020204" pitchFamily="34" charset="-122"/>
              </a:rPr>
              <a:t>: 	</a:t>
            </a:r>
            <a:r>
              <a:rPr lang="en-US" altLang="zh-CN" sz="4400" dirty="0">
                <a:latin typeface="微软雅黑" panose="020B0503020204020204" pitchFamily="34" charset="-122"/>
                <a:ea typeface="微软雅黑" panose="020B0503020204020204" pitchFamily="34" charset="-122"/>
              </a:rPr>
              <a:t>Web-UI </a:t>
            </a:r>
            <a:r>
              <a:rPr lang="zh-CN" altLang="en-US" sz="4400" dirty="0">
                <a:latin typeface="微软雅黑" panose="020B0503020204020204" pitchFamily="34" charset="-122"/>
                <a:ea typeface="微软雅黑" panose="020B0503020204020204" pitchFamily="34" charset="-122"/>
              </a:rPr>
              <a:t>（功能简陋），源码级 </a:t>
            </a:r>
            <a:r>
              <a:rPr lang="en-US" altLang="zh-CN" sz="4400" dirty="0" err="1">
                <a:latin typeface="微软雅黑" panose="020B0503020204020204" pitchFamily="34" charset="-122"/>
                <a:ea typeface="微软雅黑" panose="020B0503020204020204" pitchFamily="34" charset="-122"/>
              </a:rPr>
              <a:t>npm</a:t>
            </a:r>
            <a:r>
              <a:rPr lang="en-US" altLang="zh-CN" sz="4400" dirty="0">
                <a:latin typeface="微软雅黑" panose="020B0503020204020204" pitchFamily="34" charset="-122"/>
                <a:ea typeface="微软雅黑" panose="020B0503020204020204" pitchFamily="34" charset="-122"/>
              </a:rPr>
              <a:t> </a:t>
            </a:r>
            <a:r>
              <a:rPr lang="zh-CN" altLang="en-US" sz="4400" dirty="0">
                <a:latin typeface="微软雅黑" panose="020B0503020204020204" pitchFamily="34" charset="-122"/>
                <a:ea typeface="微软雅黑" panose="020B0503020204020204" pitchFamily="34" charset="-122"/>
              </a:rPr>
              <a:t>运行</a:t>
            </a:r>
            <a:endParaRPr lang="en-US" altLang="zh-CN" sz="4400" dirty="0">
              <a:latin typeface="微软雅黑" panose="020B0503020204020204" pitchFamily="34" charset="-122"/>
              <a:ea typeface="微软雅黑" panose="020B0503020204020204" pitchFamily="34" charset="-122"/>
            </a:endParaRPr>
          </a:p>
          <a:p>
            <a:endParaRPr lang="en-US" altLang="zh-CN" sz="5600" dirty="0">
              <a:latin typeface="微软雅黑" panose="020B0503020204020204" pitchFamily="34" charset="-122"/>
              <a:ea typeface="微软雅黑" panose="020B0503020204020204" pitchFamily="34" charset="-122"/>
            </a:endParaRPr>
          </a:p>
          <a:p>
            <a:pPr marL="0" indent="0">
              <a:buNone/>
            </a:pPr>
            <a:r>
              <a:rPr lang="en-US" sz="3400" dirty="0">
                <a:latin typeface="微软雅黑" panose="020B0503020204020204" pitchFamily="34" charset="-122"/>
                <a:ea typeface="微软雅黑" panose="020B0503020204020204" pitchFamily="34" charset="-122"/>
              </a:rPr>
              <a:t>	</a:t>
            </a:r>
            <a:endParaRPr lang="en-US" altLang="zh-CN" sz="3400" dirty="0">
              <a:latin typeface="微软雅黑" panose="020B0503020204020204" pitchFamily="34" charset="-122"/>
              <a:ea typeface="微软雅黑" panose="020B0503020204020204" pitchFamily="34" charset="-122"/>
            </a:endParaRPr>
          </a:p>
          <a:p>
            <a:pPr lvl="1"/>
            <a:endParaRPr lang="en-US" altLang="zh-CN" sz="2800" dirty="0">
              <a:latin typeface="微软雅黑" panose="020B0503020204020204" pitchFamily="34" charset="-122"/>
              <a:ea typeface="微软雅黑" panose="020B0503020204020204" pitchFamily="34" charset="-122"/>
            </a:endParaRPr>
          </a:p>
          <a:p>
            <a:pPr lvl="1"/>
            <a:endParaRPr 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565469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Facet</Template>
  <TotalTime>7133</TotalTime>
  <Words>6167</Words>
  <Application>Microsoft Office PowerPoint</Application>
  <PresentationFormat>Widescreen</PresentationFormat>
  <Paragraphs>497</Paragraphs>
  <Slides>45</Slides>
  <Notes>0</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0</vt:i4>
      </vt:variant>
      <vt:variant>
        <vt:lpstr>Slide Titles</vt:lpstr>
      </vt:variant>
      <vt:variant>
        <vt:i4>45</vt:i4>
      </vt:variant>
    </vt:vector>
  </HeadingPairs>
  <TitlesOfParts>
    <vt:vector size="50" baseType="lpstr">
      <vt:lpstr>微软雅黑</vt:lpstr>
      <vt:lpstr>Arial</vt:lpstr>
      <vt:lpstr>Trebuchet MS</vt:lpstr>
      <vt:lpstr>Wingdings 3</vt:lpstr>
      <vt:lpstr>Facet</vt:lpstr>
      <vt:lpstr>OpenAI Embeddings 向量检索开源数据库产品 性能初级评测与选型   Redis + RediSearch Module vs PostgreSQL + PgVector Extension vs Qdrant vs Milvus </vt:lpstr>
      <vt:lpstr>特别鸣谢</vt:lpstr>
      <vt:lpstr>向量基本概念</vt:lpstr>
      <vt:lpstr>回顾传统数据库索引</vt:lpstr>
      <vt:lpstr>向量(数据库)索引（对个人而言属于科学不是科技，略懂，不够严谨专业）</vt:lpstr>
      <vt:lpstr>向量索引 HNSW 简介</vt:lpstr>
      <vt:lpstr>本次评测产品选型</vt:lpstr>
      <vt:lpstr>本次评测产品向量支持概况</vt:lpstr>
      <vt:lpstr>研发工具及生态</vt:lpstr>
      <vt:lpstr>.NET 向量检索功能调用局部代码</vt:lpstr>
      <vt:lpstr>评测环境基础设施</vt:lpstr>
      <vt:lpstr>测试场景总体设计</vt:lpstr>
      <vt:lpstr>100万随机向量是啥概念?</vt:lpstr>
      <vt:lpstr>场景1：PostgreSQL/PgVector 向量索引收益（8G RAM VM）</vt:lpstr>
      <vt:lpstr>场景2: 无并发单元性能交叉对比测试结果</vt:lpstr>
      <vt:lpstr>场景2: 无并发单元性能交叉对比测试结果</vt:lpstr>
      <vt:lpstr>场景2: 无并发交叉对比测试过程监控</vt:lpstr>
      <vt:lpstr>场景3: 无并发 Qdrant HNSW 225K Local: Grpc vs SK Http  </vt:lpstr>
      <vt:lpstr>场景3: 无并发Qdrant HNSW 225K Remote: Grpc vs SK Http  </vt:lpstr>
      <vt:lpstr>场景4: 无并发Qdrant HNSW 50w/100w local: Grpc vs SK Http  </vt:lpstr>
      <vt:lpstr>场景5: 无并发Milvus HNSW L2 local: 50w vs 100w vs 150w vs 200w  </vt:lpstr>
      <vt:lpstr>压测场景1: 并发30 25K: PgSQL vs RediSearch+FlatIndex </vt:lpstr>
      <vt:lpstr>压测场景2: 并发40 25K: PgSQL vs RediSearch+Flat Idx </vt:lpstr>
      <vt:lpstr>压测场景3: 并发60: RediSearch: Flat Idx +25k vs HNSW Idx+225k</vt:lpstr>
      <vt:lpstr>压测场景4: 并发25: Redis+HNSW +225k</vt:lpstr>
      <vt:lpstr>压测场景5: 并发25: PgSQL + ivfflatCosine +11w</vt:lpstr>
      <vt:lpstr>性能监控 APM</vt:lpstr>
      <vt:lpstr>PgSql 表现欠佳的一些分析猜想（仅供参考）</vt:lpstr>
      <vt:lpstr>Qdrant 优劣分析</vt:lpstr>
      <vt:lpstr>Qdrant 优劣分析 续</vt:lpstr>
      <vt:lpstr>Milvus 优劣分析</vt:lpstr>
      <vt:lpstr>GitHub OpenAI cookbook/MS SK 向量数据库推荐选型</vt:lpstr>
      <vt:lpstr>GitHub OpenAI cookbook 首推1之 Chroma（色度）</vt:lpstr>
      <vt:lpstr>GitHub OpenAI cookbook 推荐3之 Weaviate（磨损率）</vt:lpstr>
      <vt:lpstr>GitHub OpenAI cookbook 推荐4之milvus（ 鸢 ）</vt:lpstr>
      <vt:lpstr>GitHub OpenAI cookbook 推荐4之milvus（ 鸢 ）续</vt:lpstr>
      <vt:lpstr>GitHub OpenAI cookbook 推荐6之 Qdrant（读音同quadrant 象限）</vt:lpstr>
      <vt:lpstr>GitHub OpenAI cookbook 推荐7之 RediSearch</vt:lpstr>
      <vt:lpstr>其他产品选型Azure SaaS: Redis Enterprise + RediSearch + East US</vt:lpstr>
      <vt:lpstr>其他产品选型Azure SaaS: PostgreSQL 放弃</vt:lpstr>
      <vt:lpstr>探讨SQL Server向量存取（仅供参考）</vt:lpstr>
      <vt:lpstr>探讨Azure SQL Dedicated pool分布式向量检索（仅供参考）</vt:lpstr>
      <vt:lpstr>实操提示</vt:lpstr>
      <vt:lpstr>实操演示</vt:lpstr>
      <vt:lpstr>探讨分布式数据库分库分表挑战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Xiyue Yu</dc:creator>
  <cp:lastModifiedBy>Xiyue Yu</cp:lastModifiedBy>
  <cp:revision>944</cp:revision>
  <dcterms:created xsi:type="dcterms:W3CDTF">2023-04-24T08:38:56Z</dcterms:created>
  <dcterms:modified xsi:type="dcterms:W3CDTF">2023-05-09T04:56:57Z</dcterms:modified>
</cp:coreProperties>
</file>

<file path=docProps/thumbnail.jpeg>
</file>